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40995DD-5A1C-4A87-96F1-3B730765E6FA}" type="datetimeFigureOut">
              <a:rPr lang="uk-UA" smtClean="0"/>
              <a:t>02.11.2013</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ECA3E9-DFD1-4DDC-AD3D-6BE3A49BE635}" type="slidenum">
              <a:rPr lang="uk-UA" smtClean="0"/>
              <a:t>‹#›</a:t>
            </a:fld>
            <a:endParaRPr lang="uk-UA"/>
          </a:p>
        </p:txBody>
      </p:sp>
    </p:spTree>
    <p:extLst>
      <p:ext uri="{BB962C8B-B14F-4D97-AF65-F5344CB8AC3E}">
        <p14:creationId xmlns:p14="http://schemas.microsoft.com/office/powerpoint/2010/main" val="1418123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B0ECA3E9-DFD1-4DDC-AD3D-6BE3A49BE635}" type="slidenum">
              <a:rPr lang="uk-UA" smtClean="0"/>
              <a:t>8</a:t>
            </a:fld>
            <a:endParaRPr lang="uk-UA"/>
          </a:p>
        </p:txBody>
      </p:sp>
    </p:spTree>
    <p:extLst>
      <p:ext uri="{BB962C8B-B14F-4D97-AF65-F5344CB8AC3E}">
        <p14:creationId xmlns:p14="http://schemas.microsoft.com/office/powerpoint/2010/main" val="10943125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0C26B19F-34BB-400C-9353-0B71C93108DC}" type="datetimeFigureOut">
              <a:rPr lang="ru-RU"/>
              <a:pPr>
                <a:defRPr/>
              </a:pPr>
              <a:t>02.11.2013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C850F5D-FE64-4BC7-8976-AA8E80538548}" type="slidenum">
              <a:rPr lang="ru-RU"/>
              <a:pPr>
                <a:defRPr/>
              </a:pPr>
              <a:t>‹#›</a:t>
            </a:fld>
            <a:endParaRPr lang="ru-RU"/>
          </a:p>
        </p:txBody>
      </p:sp>
    </p:spTree>
    <p:extLst>
      <p:ext uri="{BB962C8B-B14F-4D97-AF65-F5344CB8AC3E}">
        <p14:creationId xmlns:p14="http://schemas.microsoft.com/office/powerpoint/2010/main" val="12948050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AA068F16-724A-4F73-BA21-0E7E73A5D7EC}" type="datetimeFigureOut">
              <a:rPr lang="ru-RU"/>
              <a:pPr>
                <a:defRPr/>
              </a:pPr>
              <a:t>02.11.2013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A17F3666-0CB0-43CC-B71F-A71F13CE3725}" type="slidenum">
              <a:rPr lang="ru-RU"/>
              <a:pPr>
                <a:defRPr/>
              </a:pPr>
              <a:t>‹#›</a:t>
            </a:fld>
            <a:endParaRPr lang="ru-RU"/>
          </a:p>
        </p:txBody>
      </p:sp>
    </p:spTree>
    <p:extLst>
      <p:ext uri="{BB962C8B-B14F-4D97-AF65-F5344CB8AC3E}">
        <p14:creationId xmlns:p14="http://schemas.microsoft.com/office/powerpoint/2010/main" val="324124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54525AA1-27A4-4C65-AD7B-2E41912B368C}" type="datetimeFigureOut">
              <a:rPr lang="ru-RU"/>
              <a:pPr>
                <a:defRPr/>
              </a:pPr>
              <a:t>02.11.2013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7CFA571-18B0-4DD8-93CA-536409376F84}" type="slidenum">
              <a:rPr lang="ru-RU"/>
              <a:pPr>
                <a:defRPr/>
              </a:pPr>
              <a:t>‹#›</a:t>
            </a:fld>
            <a:endParaRPr lang="ru-RU"/>
          </a:p>
        </p:txBody>
      </p:sp>
    </p:spTree>
    <p:extLst>
      <p:ext uri="{BB962C8B-B14F-4D97-AF65-F5344CB8AC3E}">
        <p14:creationId xmlns:p14="http://schemas.microsoft.com/office/powerpoint/2010/main" val="2257756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08375C42-C552-4092-A4AA-9EE51E008808}" type="datetimeFigureOut">
              <a:rPr lang="ru-RU"/>
              <a:pPr>
                <a:defRPr/>
              </a:pPr>
              <a:t>02.11.2013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548D2261-6E73-4026-888B-C9B91E9A8162}" type="slidenum">
              <a:rPr lang="ru-RU"/>
              <a:pPr>
                <a:defRPr/>
              </a:pPr>
              <a:t>‹#›</a:t>
            </a:fld>
            <a:endParaRPr lang="ru-RU"/>
          </a:p>
        </p:txBody>
      </p:sp>
    </p:spTree>
    <p:extLst>
      <p:ext uri="{BB962C8B-B14F-4D97-AF65-F5344CB8AC3E}">
        <p14:creationId xmlns:p14="http://schemas.microsoft.com/office/powerpoint/2010/main" val="18840547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6095EDBB-53B2-49B7-BD5F-94DD6B566F81}" type="datetimeFigureOut">
              <a:rPr lang="ru-RU"/>
              <a:pPr>
                <a:defRPr/>
              </a:pPr>
              <a:t>02.11.2013</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6FF80CD1-FD8E-4FD3-945D-D53AD1290F20}" type="slidenum">
              <a:rPr lang="ru-RU"/>
              <a:pPr>
                <a:defRPr/>
              </a:pPr>
              <a:t>‹#›</a:t>
            </a:fld>
            <a:endParaRPr lang="ru-RU"/>
          </a:p>
        </p:txBody>
      </p:sp>
    </p:spTree>
    <p:extLst>
      <p:ext uri="{BB962C8B-B14F-4D97-AF65-F5344CB8AC3E}">
        <p14:creationId xmlns:p14="http://schemas.microsoft.com/office/powerpoint/2010/main" val="2840549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5F24AB4F-B870-429E-AA51-C6589300C822}" type="datetimeFigureOut">
              <a:rPr lang="ru-RU"/>
              <a:pPr>
                <a:defRPr/>
              </a:pPr>
              <a:t>02.11.2013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B38B7CFC-DB1F-47FD-8ED9-7B0FE611EFC7}" type="slidenum">
              <a:rPr lang="ru-RU"/>
              <a:pPr>
                <a:defRPr/>
              </a:pPr>
              <a:t>‹#›</a:t>
            </a:fld>
            <a:endParaRPr lang="ru-RU"/>
          </a:p>
        </p:txBody>
      </p:sp>
    </p:spTree>
    <p:extLst>
      <p:ext uri="{BB962C8B-B14F-4D97-AF65-F5344CB8AC3E}">
        <p14:creationId xmlns:p14="http://schemas.microsoft.com/office/powerpoint/2010/main" val="387788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F295FB0-6472-4BF7-B818-5FCE95FB894F}" type="datetimeFigureOut">
              <a:rPr lang="ru-RU"/>
              <a:pPr>
                <a:defRPr/>
              </a:pPr>
              <a:t>02.11.2013</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A2A96FC9-55FE-4FCD-9323-78A3F2B16494}" type="slidenum">
              <a:rPr lang="ru-RU"/>
              <a:pPr>
                <a:defRPr/>
              </a:pPr>
              <a:t>‹#›</a:t>
            </a:fld>
            <a:endParaRPr lang="ru-RU"/>
          </a:p>
        </p:txBody>
      </p:sp>
    </p:spTree>
    <p:extLst>
      <p:ext uri="{BB962C8B-B14F-4D97-AF65-F5344CB8AC3E}">
        <p14:creationId xmlns:p14="http://schemas.microsoft.com/office/powerpoint/2010/main" val="15986971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03D0220F-DB98-4680-80B6-A2071359301E}" type="datetimeFigureOut">
              <a:rPr lang="ru-RU"/>
              <a:pPr>
                <a:defRPr/>
              </a:pPr>
              <a:t>02.11.2013</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FB2A5A00-BA19-404E-ABEB-34C2CD95C643}" type="slidenum">
              <a:rPr lang="ru-RU"/>
              <a:pPr>
                <a:defRPr/>
              </a:pPr>
              <a:t>‹#›</a:t>
            </a:fld>
            <a:endParaRPr lang="ru-RU"/>
          </a:p>
        </p:txBody>
      </p:sp>
    </p:spTree>
    <p:extLst>
      <p:ext uri="{BB962C8B-B14F-4D97-AF65-F5344CB8AC3E}">
        <p14:creationId xmlns:p14="http://schemas.microsoft.com/office/powerpoint/2010/main" val="6027545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86E177DB-DE21-444C-AD63-7A0B2BD78C3E}" type="datetimeFigureOut">
              <a:rPr lang="ru-RU"/>
              <a:pPr>
                <a:defRPr/>
              </a:pPr>
              <a:t>02.11.2013</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CA283F38-220A-4A5C-BB42-9AF45E93EFB7}" type="slidenum">
              <a:rPr lang="ru-RU"/>
              <a:pPr>
                <a:defRPr/>
              </a:pPr>
              <a:t>‹#›</a:t>
            </a:fld>
            <a:endParaRPr lang="ru-RU"/>
          </a:p>
        </p:txBody>
      </p:sp>
    </p:spTree>
    <p:extLst>
      <p:ext uri="{BB962C8B-B14F-4D97-AF65-F5344CB8AC3E}">
        <p14:creationId xmlns:p14="http://schemas.microsoft.com/office/powerpoint/2010/main" val="38719119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F1C489A-0BF0-48BA-A0DC-15BE341ED57B}" type="datetimeFigureOut">
              <a:rPr lang="ru-RU"/>
              <a:pPr>
                <a:defRPr/>
              </a:pPr>
              <a:t>02.11.2013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1235D361-B4B4-430B-8350-3B2CC5FCB1B1}" type="slidenum">
              <a:rPr lang="ru-RU"/>
              <a:pPr>
                <a:defRPr/>
              </a:pPr>
              <a:t>‹#›</a:t>
            </a:fld>
            <a:endParaRPr lang="ru-RU"/>
          </a:p>
        </p:txBody>
      </p:sp>
    </p:spTree>
    <p:extLst>
      <p:ext uri="{BB962C8B-B14F-4D97-AF65-F5344CB8AC3E}">
        <p14:creationId xmlns:p14="http://schemas.microsoft.com/office/powerpoint/2010/main" val="492111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B14B626-76C7-426D-BA24-F992E4C5B810}" type="datetimeFigureOut">
              <a:rPr lang="ru-RU"/>
              <a:pPr>
                <a:defRPr/>
              </a:pPr>
              <a:t>02.11.2013</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0DD24B93-58DF-4BBF-907E-4F3A95909292}" type="slidenum">
              <a:rPr lang="ru-RU"/>
              <a:pPr>
                <a:defRPr/>
              </a:pPr>
              <a:t>‹#›</a:t>
            </a:fld>
            <a:endParaRPr lang="ru-RU"/>
          </a:p>
        </p:txBody>
      </p:sp>
    </p:spTree>
    <p:extLst>
      <p:ext uri="{BB962C8B-B14F-4D97-AF65-F5344CB8AC3E}">
        <p14:creationId xmlns:p14="http://schemas.microsoft.com/office/powerpoint/2010/main" val="1796045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uk-UA"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uk-UA" smtClean="0"/>
              <a:t>Образец текста</a:t>
            </a:r>
          </a:p>
          <a:p>
            <a:pPr lvl="1"/>
            <a:r>
              <a:rPr lang="ru-RU" altLang="uk-UA" smtClean="0"/>
              <a:t>Второй уровень</a:t>
            </a:r>
          </a:p>
          <a:p>
            <a:pPr lvl="2"/>
            <a:r>
              <a:rPr lang="ru-RU" altLang="uk-UA" smtClean="0"/>
              <a:t>Третий уровень</a:t>
            </a:r>
          </a:p>
          <a:p>
            <a:pPr lvl="3"/>
            <a:r>
              <a:rPr lang="ru-RU" altLang="uk-UA" smtClean="0"/>
              <a:t>Четвертый уровень</a:t>
            </a:r>
          </a:p>
          <a:p>
            <a:pPr lvl="4"/>
            <a:r>
              <a:rPr lang="ru-RU" altLang="uk-UA"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79DB1769-B27B-4C1B-ACB3-7208095EFA23}" type="datetimeFigureOut">
              <a:rPr lang="ru-RU"/>
              <a:pPr>
                <a:defRPr/>
              </a:pPr>
              <a:t>02.11.2013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A628D8E4-C056-4889-9426-B81A03BE7F34}"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p:txBody>
          <a:bodyPr/>
          <a:lstStyle/>
          <a:p>
            <a:r>
              <a:rPr lang="ru-RU" dirty="0" err="1"/>
              <a:t>Умови</a:t>
            </a:r>
            <a:r>
              <a:rPr lang="ru-RU" dirty="0"/>
              <a:t>, </a:t>
            </a:r>
            <a:r>
              <a:rPr lang="ru-RU" dirty="0" err="1"/>
              <a:t>необхідні</a:t>
            </a:r>
            <a:r>
              <a:rPr lang="ru-RU" dirty="0"/>
              <a:t> для </a:t>
            </a:r>
            <a:r>
              <a:rPr lang="ru-RU" dirty="0" err="1"/>
              <a:t>забезпечення</a:t>
            </a:r>
            <a:r>
              <a:rPr lang="ru-RU" dirty="0"/>
              <a:t> </a:t>
            </a:r>
            <a:r>
              <a:rPr lang="ru-RU" dirty="0" err="1"/>
              <a:t>життєдіяльності</a:t>
            </a:r>
            <a:r>
              <a:rPr lang="ru-RU" dirty="0"/>
              <a:t> </a:t>
            </a:r>
            <a:r>
              <a:rPr lang="ru-RU" dirty="0" err="1"/>
              <a:t>рослин</a:t>
            </a:r>
            <a:r>
              <a:rPr lang="ru-RU" dirty="0"/>
              <a:t/>
            </a:r>
            <a:br>
              <a:rPr lang="ru-RU" dirty="0"/>
            </a:br>
            <a:endParaRPr lang="uk-UA" dirty="0"/>
          </a:p>
        </p:txBody>
      </p:sp>
      <p:sp>
        <p:nvSpPr>
          <p:cNvPr id="5" name="Подзаголовок 4"/>
          <p:cNvSpPr>
            <a:spLocks noGrp="1"/>
          </p:cNvSpPr>
          <p:nvPr>
            <p:ph type="subTitle" idx="1"/>
          </p:nvPr>
        </p:nvSpPr>
        <p:spPr/>
        <p:txBody>
          <a:bodyPr/>
          <a:lstStyle/>
          <a:p>
            <a:endParaRPr lang="uk-UA" dirty="0"/>
          </a:p>
        </p:txBody>
      </p:sp>
    </p:spTree>
    <p:extLst>
      <p:ext uri="{BB962C8B-B14F-4D97-AF65-F5344CB8AC3E}">
        <p14:creationId xmlns:p14="http://schemas.microsoft.com/office/powerpoint/2010/main" val="26077079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Застосування </a:t>
            </a:r>
            <a:r>
              <a:rPr lang="uk-UA" dirty="0" err="1"/>
              <a:t>фітогомонів</a:t>
            </a:r>
            <a:endParaRPr lang="uk-UA" dirty="0"/>
          </a:p>
        </p:txBody>
      </p:sp>
      <p:sp>
        <p:nvSpPr>
          <p:cNvPr id="3" name="Объект 2"/>
          <p:cNvSpPr>
            <a:spLocks noGrp="1"/>
          </p:cNvSpPr>
          <p:nvPr>
            <p:ph idx="1"/>
          </p:nvPr>
        </p:nvSpPr>
        <p:spPr/>
        <p:txBody>
          <a:bodyPr/>
          <a:lstStyle/>
          <a:p>
            <a:r>
              <a:rPr lang="ru-RU" dirty="0" err="1"/>
              <a:t>Завдяки</a:t>
            </a:r>
            <a:r>
              <a:rPr lang="ru-RU" dirty="0"/>
              <a:t> </a:t>
            </a:r>
            <a:r>
              <a:rPr lang="ru-RU" dirty="0" err="1"/>
              <a:t>фітогормонам</a:t>
            </a:r>
            <a:r>
              <a:rPr lang="ru-RU" dirty="0"/>
              <a:t>, </a:t>
            </a:r>
            <a:r>
              <a:rPr lang="ru-RU" dirty="0" err="1"/>
              <a:t>які</a:t>
            </a:r>
            <a:r>
              <a:rPr lang="ru-RU" dirty="0"/>
              <a:t> </a:t>
            </a:r>
            <a:r>
              <a:rPr lang="ru-RU" dirty="0" err="1"/>
              <a:t>гальмують</a:t>
            </a:r>
            <a:r>
              <a:rPr lang="ru-RU" dirty="0"/>
              <a:t> </a:t>
            </a:r>
            <a:r>
              <a:rPr lang="ru-RU" dirty="0" err="1"/>
              <a:t>процеси</a:t>
            </a:r>
            <a:r>
              <a:rPr lang="ru-RU" dirty="0"/>
              <a:t> росту та </a:t>
            </a:r>
            <a:r>
              <a:rPr lang="ru-RU" dirty="0" err="1"/>
              <a:t>розвитку</a:t>
            </a:r>
            <a:r>
              <a:rPr lang="ru-RU" dirty="0"/>
              <a:t>, </a:t>
            </a:r>
            <a:r>
              <a:rPr lang="ru-RU" dirty="0" err="1"/>
              <a:t>рослина</a:t>
            </a:r>
            <a:r>
              <a:rPr lang="ru-RU" dirty="0"/>
              <a:t> </a:t>
            </a:r>
            <a:r>
              <a:rPr lang="ru-RU" dirty="0" err="1"/>
              <a:t>може</a:t>
            </a:r>
            <a:r>
              <a:rPr lang="ru-RU" dirty="0"/>
              <a:t> </a:t>
            </a:r>
            <a:r>
              <a:rPr lang="ru-RU" dirty="0" err="1"/>
              <a:t>переходити</a:t>
            </a:r>
            <a:r>
              <a:rPr lang="ru-RU" dirty="0"/>
              <a:t> у стан </a:t>
            </a:r>
            <a:r>
              <a:rPr lang="ru-RU" dirty="0" err="1"/>
              <a:t>спокою</a:t>
            </a:r>
            <a:r>
              <a:rPr lang="ru-RU" dirty="0"/>
              <a:t>. </a:t>
            </a:r>
            <a:r>
              <a:rPr lang="ru-RU" dirty="0" err="1"/>
              <a:t>Це</a:t>
            </a:r>
            <a:r>
              <a:rPr lang="ru-RU" dirty="0"/>
              <a:t> </a:t>
            </a:r>
            <a:r>
              <a:rPr lang="ru-RU" dirty="0" err="1"/>
              <a:t>забезпечує</a:t>
            </a:r>
            <a:r>
              <a:rPr lang="ru-RU" dirty="0"/>
              <a:t> </a:t>
            </a:r>
            <a:r>
              <a:rPr lang="ru-RU" dirty="0" err="1"/>
              <a:t>переживання</a:t>
            </a:r>
            <a:r>
              <a:rPr lang="ru-RU" dirty="0"/>
              <a:t> </a:t>
            </a:r>
            <a:r>
              <a:rPr lang="ru-RU" dirty="0" err="1"/>
              <a:t>періодів</a:t>
            </a:r>
            <a:r>
              <a:rPr lang="ru-RU" dirty="0"/>
              <a:t> </a:t>
            </a:r>
            <a:r>
              <a:rPr lang="ru-RU" dirty="0" err="1"/>
              <a:t>несприятливих</a:t>
            </a:r>
            <a:r>
              <a:rPr lang="ru-RU" dirty="0"/>
              <a:t> умов, </a:t>
            </a:r>
            <a:r>
              <a:rPr lang="ru-RU" dirty="0" err="1"/>
              <a:t>наприклад</a:t>
            </a:r>
            <a:r>
              <a:rPr lang="ru-RU" dirty="0"/>
              <a:t> </a:t>
            </a:r>
            <a:r>
              <a:rPr lang="ru-RU" dirty="0" err="1"/>
              <a:t>низьких</a:t>
            </a:r>
            <a:r>
              <a:rPr lang="ru-RU" dirty="0"/>
              <a:t> температур </a:t>
            </a:r>
            <a:r>
              <a:rPr lang="ru-RU" dirty="0" err="1"/>
              <a:t>або</a:t>
            </a:r>
            <a:r>
              <a:rPr lang="ru-RU" dirty="0"/>
              <a:t> </a:t>
            </a:r>
            <a:r>
              <a:rPr lang="ru-RU" dirty="0" err="1"/>
              <a:t>посухи</a:t>
            </a:r>
            <a:r>
              <a:rPr lang="ru-RU" dirty="0"/>
              <a:t>. </a:t>
            </a:r>
            <a:endParaRPr lang="uk-UA" dirty="0"/>
          </a:p>
        </p:txBody>
      </p:sp>
    </p:spTree>
    <p:extLst>
      <p:ext uri="{BB962C8B-B14F-4D97-AF65-F5344CB8AC3E}">
        <p14:creationId xmlns:p14="http://schemas.microsoft.com/office/powerpoint/2010/main" val="42181160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r>
              <a:rPr lang="uk-UA" dirty="0"/>
              <a:t>Є біологічно активні сполуки, які здатні захищати рослини від хвороботворних мікроорганізмів. їх називають фітонцидами. Багато фітонцидів виробляють добре відомі вам цибуля та часник. Саме тому їх широко застосовують для профілактики застудних захворювань. </a:t>
            </a:r>
            <a:endParaRPr lang="uk-UA" dirty="0"/>
          </a:p>
        </p:txBody>
      </p:sp>
    </p:spTree>
    <p:extLst>
      <p:ext uri="{BB962C8B-B14F-4D97-AF65-F5344CB8AC3E}">
        <p14:creationId xmlns:p14="http://schemas.microsoft.com/office/powerpoint/2010/main" val="1876610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Объект 2"/>
          <p:cNvSpPr>
            <a:spLocks noGrp="1"/>
          </p:cNvSpPr>
          <p:nvPr>
            <p:ph idx="1"/>
          </p:nvPr>
        </p:nvSpPr>
        <p:spPr/>
        <p:txBody>
          <a:bodyPr/>
          <a:lstStyle/>
          <a:p>
            <a:r>
              <a:rPr lang="uk-UA" dirty="0"/>
              <a:t>Отже, завдяки різнобічному впливу біологічно активних сполук, одні з яких прискорюють процеси життєдіяльності, а інші гальмують, рослина здатна регулювати всі процеси життєдіяльності. Крім того, завдяки виробленню цих сполук рослини можуть узгоджувати свою діяльність зі змінами, які відбуваються у довкіллі. </a:t>
            </a:r>
            <a:endParaRPr lang="uk-UA" dirty="0"/>
          </a:p>
        </p:txBody>
      </p:sp>
    </p:spTree>
    <p:extLst>
      <p:ext uri="{BB962C8B-B14F-4D97-AF65-F5344CB8AC3E}">
        <p14:creationId xmlns:p14="http://schemas.microsoft.com/office/powerpoint/2010/main" val="2780796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Подразливість</a:t>
            </a:r>
            <a:endParaRPr lang="uk-UA" dirty="0"/>
          </a:p>
        </p:txBody>
      </p:sp>
      <p:sp>
        <p:nvSpPr>
          <p:cNvPr id="3" name="Объект 2"/>
          <p:cNvSpPr>
            <a:spLocks noGrp="1"/>
          </p:cNvSpPr>
          <p:nvPr>
            <p:ph idx="1"/>
          </p:nvPr>
        </p:nvSpPr>
        <p:spPr/>
        <p:txBody>
          <a:bodyPr/>
          <a:lstStyle/>
          <a:p>
            <a:r>
              <a:rPr lang="uk-UA" dirty="0" smtClean="0"/>
              <a:t>Рослини </a:t>
            </a:r>
            <a:r>
              <a:rPr lang="uk-UA" dirty="0"/>
              <a:t>впродовж усього життя зазнають впливу різних чинників навколишнього середовища (наприклад, дощу, вітру, сили тяжіння, добових та сезонних коливань температури, тривалості освітлення, чергування дня і ночі). Рослина певним чином відповідає на такі впливи, бо їй притаманна загальна риса живих організмів - подразливість. </a:t>
            </a:r>
            <a:endParaRPr lang="uk-UA" dirty="0"/>
          </a:p>
        </p:txBody>
      </p:sp>
    </p:spTree>
    <p:extLst>
      <p:ext uri="{BB962C8B-B14F-4D97-AF65-F5344CB8AC3E}">
        <p14:creationId xmlns:p14="http://schemas.microsoft.com/office/powerpoint/2010/main" val="31443308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Подразливість</a:t>
            </a:r>
            <a:endParaRPr lang="uk-UA" dirty="0"/>
          </a:p>
        </p:txBody>
      </p:sp>
      <p:sp>
        <p:nvSpPr>
          <p:cNvPr id="3" name="Объект 2"/>
          <p:cNvSpPr>
            <a:spLocks noGrp="1"/>
          </p:cNvSpPr>
          <p:nvPr>
            <p:ph idx="1"/>
          </p:nvPr>
        </p:nvSpPr>
        <p:spPr/>
        <p:txBody>
          <a:bodyPr/>
          <a:lstStyle/>
          <a:p>
            <a:r>
              <a:rPr lang="uk-UA" dirty="0"/>
              <a:t>Подразливість - це здатність живих організмів реагувати на різні впливи навколишнього середовища. Подразливість дає змогу рослинам активно змінювати процеси життєдіяльності під впливом змін умов довкілля і пристосуватись до цих змін. </a:t>
            </a:r>
            <a:endParaRPr lang="uk-UA" dirty="0"/>
          </a:p>
        </p:txBody>
      </p:sp>
    </p:spTree>
    <p:extLst>
      <p:ext uri="{BB962C8B-B14F-4D97-AF65-F5344CB8AC3E}">
        <p14:creationId xmlns:p14="http://schemas.microsoft.com/office/powerpoint/2010/main" val="42879212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Подразливість</a:t>
            </a:r>
            <a:endParaRPr lang="uk-UA" dirty="0"/>
          </a:p>
        </p:txBody>
      </p:sp>
      <p:sp>
        <p:nvSpPr>
          <p:cNvPr id="3" name="Объект 2"/>
          <p:cNvSpPr>
            <a:spLocks noGrp="1"/>
          </p:cNvSpPr>
          <p:nvPr>
            <p:ph idx="1"/>
          </p:nvPr>
        </p:nvSpPr>
        <p:spPr/>
        <p:txBody>
          <a:bodyPr/>
          <a:lstStyle/>
          <a:p>
            <a:r>
              <a:rPr lang="uk-UA" dirty="0"/>
              <a:t>У рослин відповідь на дію подразників довкілля може </a:t>
            </a:r>
            <a:r>
              <a:rPr lang="uk-UA" dirty="0" smtClean="0"/>
              <a:t>проявлятися у вигляді рухових реакцій. Це </a:t>
            </a:r>
            <a:r>
              <a:rPr lang="uk-UA" dirty="0"/>
              <a:t>може бути зміна положення у просторі всієї рослини або окремих її частин. Проте вищі рослини, на відміну від тварин, не здатні переміщуватися з одного місця на інше. </a:t>
            </a:r>
            <a:endParaRPr lang="uk-UA" dirty="0"/>
          </a:p>
        </p:txBody>
      </p:sp>
    </p:spTree>
    <p:extLst>
      <p:ext uri="{BB962C8B-B14F-4D97-AF65-F5344CB8AC3E}">
        <p14:creationId xmlns:p14="http://schemas.microsoft.com/office/powerpoint/2010/main" val="9537070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581128"/>
            <a:ext cx="8229600" cy="1545035"/>
          </a:xfrm>
        </p:spPr>
        <p:txBody>
          <a:bodyPr/>
          <a:lstStyle/>
          <a:p>
            <a:pPr algn="ctr"/>
            <a:r>
              <a:rPr lang="uk-UA" sz="2700" i="1" dirty="0"/>
              <a:t>Рухи рослин, зумовлені дією світла (1) і </a:t>
            </a:r>
            <a:endParaRPr lang="uk-UA" sz="2700" i="1" dirty="0" smtClean="0"/>
          </a:p>
          <a:p>
            <a:pPr marL="0" indent="0" algn="ctr">
              <a:buNone/>
            </a:pPr>
            <a:r>
              <a:rPr lang="uk-UA" sz="2700" i="1" dirty="0" smtClean="0"/>
              <a:t>силою </a:t>
            </a:r>
            <a:r>
              <a:rPr lang="uk-UA" sz="2700" i="1" dirty="0"/>
              <a:t>тяжіння (2) </a:t>
            </a:r>
            <a:endParaRPr lang="uk-UA" sz="2700"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980728"/>
            <a:ext cx="6867488" cy="3024336"/>
          </a:xfrm>
          <a:prstGeom prst="rect">
            <a:avLst/>
          </a:prstGeom>
          <a:noFill/>
          <a:ln w="9525">
            <a:solidFill>
              <a:schemeClr val="tx1"/>
            </a:solidFill>
            <a:miter lim="800000"/>
            <a:headEnd/>
            <a:tailEnd/>
          </a:ln>
          <a:effectLst>
            <a:outerShdw blurRad="9779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627614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Ростові рухи</a:t>
            </a:r>
            <a:endParaRPr lang="uk-UA" dirty="0"/>
          </a:p>
        </p:txBody>
      </p:sp>
      <p:sp>
        <p:nvSpPr>
          <p:cNvPr id="3" name="Объект 2"/>
          <p:cNvSpPr>
            <a:spLocks noGrp="1"/>
          </p:cNvSpPr>
          <p:nvPr>
            <p:ph idx="1"/>
          </p:nvPr>
        </p:nvSpPr>
        <p:spPr/>
        <p:txBody>
          <a:bodyPr/>
          <a:lstStyle/>
          <a:p>
            <a:r>
              <a:rPr lang="uk-UA" dirty="0"/>
              <a:t>Рослинам, зокрема, притаманні ростові рухи, зумовлені спрямованим впливом того чи іншого зовнішнього чинника. Такі рухи проявляються як ріст усієї рослини або певної її частини у напрямку до подразника чи, навпаки, від нього. Рослини можуть відповідати ростовими рухами на дію різних подразників: світла, сили тяжіння, тиску, дії хімічних сполук, вітру тощо.</a:t>
            </a:r>
            <a:endParaRPr lang="uk-UA" dirty="0"/>
          </a:p>
        </p:txBody>
      </p:sp>
    </p:spTree>
    <p:extLst>
      <p:ext uri="{BB962C8B-B14F-4D97-AF65-F5344CB8AC3E}">
        <p14:creationId xmlns:p14="http://schemas.microsoft.com/office/powerpoint/2010/main" val="14416319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Ростові рухи</a:t>
            </a:r>
            <a:endParaRPr lang="uk-UA" dirty="0"/>
          </a:p>
        </p:txBody>
      </p:sp>
      <p:sp>
        <p:nvSpPr>
          <p:cNvPr id="3" name="Объект 2"/>
          <p:cNvSpPr>
            <a:spLocks noGrp="1"/>
          </p:cNvSpPr>
          <p:nvPr>
            <p:ph idx="1"/>
          </p:nvPr>
        </p:nvSpPr>
        <p:spPr/>
        <p:txBody>
          <a:bodyPr/>
          <a:lstStyle/>
          <a:p>
            <a:r>
              <a:rPr lang="ru-RU" dirty="0" err="1"/>
              <a:t>Наприклад</a:t>
            </a:r>
            <a:r>
              <a:rPr lang="ru-RU" dirty="0"/>
              <a:t>, </a:t>
            </a:r>
            <a:r>
              <a:rPr lang="ru-RU" dirty="0" err="1"/>
              <a:t>пагони</a:t>
            </a:r>
            <a:r>
              <a:rPr lang="ru-RU" dirty="0"/>
              <a:t> </a:t>
            </a:r>
            <a:r>
              <a:rPr lang="ru-RU" dirty="0" err="1"/>
              <a:t>ростуть</a:t>
            </a:r>
            <a:r>
              <a:rPr lang="ru-RU" dirty="0"/>
              <a:t> у </a:t>
            </a:r>
            <a:r>
              <a:rPr lang="ru-RU" dirty="0" err="1"/>
              <a:t>бік</a:t>
            </a:r>
            <a:r>
              <a:rPr lang="ru-RU" dirty="0"/>
              <a:t> </a:t>
            </a:r>
            <a:r>
              <a:rPr lang="ru-RU" dirty="0" err="1"/>
              <a:t>джерела</a:t>
            </a:r>
            <a:r>
              <a:rPr lang="ru-RU" dirty="0"/>
              <a:t> </a:t>
            </a:r>
            <a:r>
              <a:rPr lang="ru-RU" dirty="0" err="1" smtClean="0"/>
              <a:t>світла</a:t>
            </a:r>
            <a:r>
              <a:rPr lang="ru-RU" dirty="0"/>
              <a:t>.</a:t>
            </a:r>
            <a:r>
              <a:rPr lang="ru-RU" dirty="0"/>
              <a:t> </a:t>
            </a:r>
            <a:r>
              <a:rPr lang="ru-RU" dirty="0"/>
              <a:t/>
            </a:r>
            <a:br>
              <a:rPr lang="ru-RU" dirty="0"/>
            </a:br>
            <a:r>
              <a:rPr lang="ru-RU" dirty="0" err="1"/>
              <a:t>Виконаємо</a:t>
            </a:r>
            <a:r>
              <a:rPr lang="ru-RU" dirty="0"/>
              <a:t> </a:t>
            </a:r>
            <a:r>
              <a:rPr lang="ru-RU" dirty="0" err="1"/>
              <a:t>такий</a:t>
            </a:r>
            <a:r>
              <a:rPr lang="ru-RU" dirty="0"/>
              <a:t> </a:t>
            </a:r>
            <a:r>
              <a:rPr lang="ru-RU" dirty="0" err="1"/>
              <a:t>дослід</a:t>
            </a:r>
            <a:r>
              <a:rPr lang="ru-RU" dirty="0"/>
              <a:t>. </a:t>
            </a:r>
            <a:r>
              <a:rPr lang="ru-RU" dirty="0" err="1"/>
              <a:t>Закріпимо</a:t>
            </a:r>
            <a:r>
              <a:rPr lang="ru-RU" dirty="0"/>
              <a:t> </a:t>
            </a:r>
            <a:r>
              <a:rPr lang="ru-RU" dirty="0" err="1"/>
              <a:t>молоду</a:t>
            </a:r>
            <a:r>
              <a:rPr lang="ru-RU" dirty="0"/>
              <a:t> </a:t>
            </a:r>
            <a:r>
              <a:rPr lang="ru-RU" dirty="0" err="1"/>
              <a:t>рослину</a:t>
            </a:r>
            <a:r>
              <a:rPr lang="ru-RU" dirty="0"/>
              <a:t> так, </a:t>
            </a:r>
            <a:r>
              <a:rPr lang="ru-RU" dirty="0" err="1"/>
              <a:t>щоб</a:t>
            </a:r>
            <a:r>
              <a:rPr lang="ru-RU" dirty="0"/>
              <a:t> </a:t>
            </a:r>
            <a:r>
              <a:rPr lang="ru-RU" dirty="0" err="1"/>
              <a:t>своєю</a:t>
            </a:r>
            <a:r>
              <a:rPr lang="ru-RU" dirty="0"/>
              <a:t> </a:t>
            </a:r>
            <a:r>
              <a:rPr lang="ru-RU" dirty="0" err="1"/>
              <a:t>верхівкою</a:t>
            </a:r>
            <a:r>
              <a:rPr lang="ru-RU" dirty="0"/>
              <a:t> вона </a:t>
            </a:r>
            <a:r>
              <a:rPr lang="ru-RU" dirty="0" err="1"/>
              <a:t>була</a:t>
            </a:r>
            <a:r>
              <a:rPr lang="ru-RU" dirty="0"/>
              <a:t> </a:t>
            </a:r>
            <a:r>
              <a:rPr lang="ru-RU" dirty="0" err="1"/>
              <a:t>спрямована</a:t>
            </a:r>
            <a:r>
              <a:rPr lang="ru-RU" dirty="0"/>
              <a:t> горизонтально </a:t>
            </a:r>
            <a:r>
              <a:rPr lang="ru-RU" dirty="0" err="1"/>
              <a:t>або</a:t>
            </a:r>
            <a:r>
              <a:rPr lang="ru-RU" dirty="0"/>
              <a:t> </a:t>
            </a:r>
            <a:r>
              <a:rPr lang="ru-RU" dirty="0" smtClean="0"/>
              <a:t>донизу. Через </a:t>
            </a:r>
            <a:r>
              <a:rPr lang="ru-RU" dirty="0" err="1"/>
              <a:t>певний</a:t>
            </a:r>
            <a:r>
              <a:rPr lang="ru-RU" dirty="0"/>
              <a:t> час </a:t>
            </a:r>
            <a:r>
              <a:rPr lang="ru-RU" dirty="0" err="1"/>
              <a:t>її</a:t>
            </a:r>
            <a:r>
              <a:rPr lang="ru-RU" dirty="0"/>
              <a:t> </a:t>
            </a:r>
            <a:r>
              <a:rPr lang="ru-RU" dirty="0" err="1"/>
              <a:t>стебло</a:t>
            </a:r>
            <a:r>
              <a:rPr lang="ru-RU" dirty="0"/>
              <a:t> </a:t>
            </a:r>
            <a:r>
              <a:rPr lang="ru-RU" dirty="0" err="1"/>
              <a:t>вигнеться</a:t>
            </a:r>
            <a:r>
              <a:rPr lang="ru-RU" dirty="0"/>
              <a:t> і </a:t>
            </a:r>
            <a:r>
              <a:rPr lang="ru-RU" dirty="0" err="1"/>
              <a:t>почне</a:t>
            </a:r>
            <a:r>
              <a:rPr lang="ru-RU" dirty="0"/>
              <a:t> </a:t>
            </a:r>
            <a:r>
              <a:rPr lang="ru-RU" dirty="0" err="1"/>
              <a:t>рости</a:t>
            </a:r>
            <a:r>
              <a:rPr lang="ru-RU" dirty="0"/>
              <a:t> догори.</a:t>
            </a:r>
            <a:endParaRPr lang="uk-UA" dirty="0"/>
          </a:p>
        </p:txBody>
      </p:sp>
    </p:spTree>
    <p:extLst>
      <p:ext uri="{BB962C8B-B14F-4D97-AF65-F5344CB8AC3E}">
        <p14:creationId xmlns:p14="http://schemas.microsoft.com/office/powerpoint/2010/main" val="12024231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Ростові рухи</a:t>
            </a:r>
            <a:endParaRPr lang="uk-UA" dirty="0"/>
          </a:p>
        </p:txBody>
      </p:sp>
      <p:sp>
        <p:nvSpPr>
          <p:cNvPr id="3" name="Объект 2"/>
          <p:cNvSpPr>
            <a:spLocks noGrp="1"/>
          </p:cNvSpPr>
          <p:nvPr>
            <p:ph idx="1"/>
          </p:nvPr>
        </p:nvSpPr>
        <p:spPr/>
        <p:txBody>
          <a:bodyPr/>
          <a:lstStyle/>
          <a:p>
            <a:r>
              <a:rPr lang="uk-UA" dirty="0" smtClean="0"/>
              <a:t>Це </a:t>
            </a:r>
            <a:r>
              <a:rPr lang="uk-UA" dirty="0"/>
              <a:t>пов'язане з тим, що пагін сприймає силу тяжіння і росте у протилежному від неї напрямку. Натомість корінь, як ви пам'ятаєте, вже під час проростання насіння росте в глиб ґрунту. Завдяки цьому коренева система рослин спрямована у глиб ґрунту, а стебло виносить листки до сонця. </a:t>
            </a:r>
            <a:endParaRPr lang="uk-UA" dirty="0"/>
          </a:p>
        </p:txBody>
      </p:sp>
    </p:spTree>
    <p:extLst>
      <p:ext uri="{BB962C8B-B14F-4D97-AF65-F5344CB8AC3E}">
        <p14:creationId xmlns:p14="http://schemas.microsoft.com/office/powerpoint/2010/main" val="36479783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Вступ</a:t>
            </a:r>
            <a:endParaRPr lang="uk-UA" dirty="0"/>
          </a:p>
        </p:txBody>
      </p:sp>
      <p:sp>
        <p:nvSpPr>
          <p:cNvPr id="3" name="Объект 2"/>
          <p:cNvSpPr>
            <a:spLocks noGrp="1"/>
          </p:cNvSpPr>
          <p:nvPr>
            <p:ph idx="1"/>
          </p:nvPr>
        </p:nvSpPr>
        <p:spPr/>
        <p:txBody>
          <a:bodyPr/>
          <a:lstStyle/>
          <a:p>
            <a:r>
              <a:rPr lang="uk-UA" dirty="0"/>
              <a:t>Рослини, як й інші організми, здатні регулювати свої життєві функції, забезпечуючи узгоджену діяльність різних органів та реагуючи на зміни у довкіллі.</a:t>
            </a:r>
            <a:endParaRPr lang="uk-UA" dirty="0"/>
          </a:p>
        </p:txBody>
      </p:sp>
    </p:spTree>
    <p:extLst>
      <p:ext uri="{BB962C8B-B14F-4D97-AF65-F5344CB8AC3E}">
        <p14:creationId xmlns:p14="http://schemas.microsoft.com/office/powerpoint/2010/main" val="16541203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Ростові рухи</a:t>
            </a:r>
          </a:p>
        </p:txBody>
      </p:sp>
      <p:sp>
        <p:nvSpPr>
          <p:cNvPr id="3" name="Объект 2"/>
          <p:cNvSpPr>
            <a:spLocks noGrp="1"/>
          </p:cNvSpPr>
          <p:nvPr>
            <p:ph idx="1"/>
          </p:nvPr>
        </p:nvSpPr>
        <p:spPr/>
        <p:txBody>
          <a:bodyPr/>
          <a:lstStyle/>
          <a:p>
            <a:r>
              <a:rPr lang="uk-UA" sz="3000" dirty="0"/>
              <a:t>Стебла витких рослин (наприклад, хмелю) здійснюють повільний рух у повітрі у вигляді спіралі. Це дає можливість таким рослинам обвиватись навколо опори. Такі рослини називають ліанами. Вусики чіпких рослин, як-от горох, повільно здійснюють колові рухи, поки не торкнуться опори. Після цього вусик міцно обкручується навколо неї, а вільна частина вусика теж скручується. </a:t>
            </a:r>
            <a:endParaRPr lang="uk-UA" sz="3000" dirty="0"/>
          </a:p>
        </p:txBody>
      </p:sp>
    </p:spTree>
    <p:extLst>
      <p:ext uri="{BB962C8B-B14F-4D97-AF65-F5344CB8AC3E}">
        <p14:creationId xmlns:p14="http://schemas.microsoft.com/office/powerpoint/2010/main" val="4211326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Ростові рухи</a:t>
            </a:r>
          </a:p>
        </p:txBody>
      </p:sp>
      <p:sp>
        <p:nvSpPr>
          <p:cNvPr id="3" name="Объект 2"/>
          <p:cNvSpPr>
            <a:spLocks noGrp="1"/>
          </p:cNvSpPr>
          <p:nvPr>
            <p:ph idx="1"/>
          </p:nvPr>
        </p:nvSpPr>
        <p:spPr/>
        <p:txBody>
          <a:bodyPr/>
          <a:lstStyle/>
          <a:p>
            <a:r>
              <a:rPr lang="uk-UA" sz="2800" dirty="0"/>
              <a:t>Рухи рослин можуть бути пов'язані не лише з ростом певних їхніх частин, а й з періодичними змінами тиску всередині певних груп клітин. Наприклад, якщо доторкнутись до мімози соромливої, окремі листочки її складних листків будуть складатись. А через деякий час після подразнення їхнє положення </a:t>
            </a:r>
            <a:r>
              <a:rPr lang="uk-UA" sz="2800" dirty="0" smtClean="0"/>
              <a:t>відновлюється. Завдяки </a:t>
            </a:r>
            <a:r>
              <a:rPr lang="uk-UA" sz="2800" dirty="0"/>
              <a:t>рухам ловильних листків комахоїдна рослина росичка вловлює здобич. </a:t>
            </a:r>
            <a:endParaRPr lang="uk-UA" sz="2800" dirty="0"/>
          </a:p>
        </p:txBody>
      </p:sp>
    </p:spTree>
    <p:extLst>
      <p:ext uri="{BB962C8B-B14F-4D97-AF65-F5344CB8AC3E}">
        <p14:creationId xmlns:p14="http://schemas.microsoft.com/office/powerpoint/2010/main" val="6886034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25144"/>
            <a:ext cx="8229600" cy="1401019"/>
          </a:xfrm>
        </p:spPr>
        <p:txBody>
          <a:bodyPr/>
          <a:lstStyle/>
          <a:p>
            <a:pPr marL="0" indent="0" algn="ctr">
              <a:buNone/>
            </a:pPr>
            <a:r>
              <a:rPr lang="ru-RU" sz="2700" i="1" dirty="0" err="1"/>
              <a:t>Реакція</a:t>
            </a:r>
            <a:r>
              <a:rPr lang="ru-RU" sz="2700" i="1" dirty="0"/>
              <a:t> </a:t>
            </a:r>
            <a:r>
              <a:rPr lang="ru-RU" sz="2700" i="1" dirty="0" err="1"/>
              <a:t>мімози</a:t>
            </a:r>
            <a:r>
              <a:rPr lang="ru-RU" sz="2700" i="1" dirty="0"/>
              <a:t> </a:t>
            </a:r>
            <a:r>
              <a:rPr lang="ru-RU" sz="2700" i="1" dirty="0" err="1"/>
              <a:t>соромливої</a:t>
            </a:r>
            <a:r>
              <a:rPr lang="ru-RU" sz="2700" i="1" dirty="0"/>
              <a:t> на </a:t>
            </a:r>
            <a:r>
              <a:rPr lang="ru-RU" sz="2700" i="1" dirty="0" err="1"/>
              <a:t>дотик</a:t>
            </a:r>
            <a:r>
              <a:rPr lang="ru-RU" sz="2700" i="1" dirty="0"/>
              <a:t> </a:t>
            </a:r>
            <a:endParaRPr lang="uk-UA" sz="2700" dirty="0"/>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8888" y="1196752"/>
            <a:ext cx="6397277" cy="3240360"/>
          </a:xfrm>
          <a:prstGeom prst="rect">
            <a:avLst/>
          </a:prstGeom>
          <a:noFill/>
          <a:ln w="9525">
            <a:solidFill>
              <a:schemeClr val="tx1"/>
            </a:solidFill>
            <a:miter lim="800000"/>
            <a:headEnd/>
            <a:tailEnd/>
          </a:ln>
          <a:effectLst>
            <a:outerShdw blurRad="1054100" dist="50800" dir="5400000" algn="ctr" rotWithShape="0">
              <a:srgbClr val="000000">
                <a:alpha val="93000"/>
              </a:srgb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1163096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Добові та сезонні ритми</a:t>
            </a:r>
            <a:endParaRPr lang="uk-UA" dirty="0"/>
          </a:p>
        </p:txBody>
      </p:sp>
      <p:sp>
        <p:nvSpPr>
          <p:cNvPr id="3" name="Объект 2"/>
          <p:cNvSpPr>
            <a:spLocks noGrp="1"/>
          </p:cNvSpPr>
          <p:nvPr>
            <p:ph idx="1"/>
          </p:nvPr>
        </p:nvSpPr>
        <p:spPr/>
        <p:txBody>
          <a:bodyPr/>
          <a:lstStyle/>
          <a:p>
            <a:r>
              <a:rPr lang="ru-RU" sz="3000" dirty="0" err="1"/>
              <a:t>Що</a:t>
            </a:r>
            <a:r>
              <a:rPr lang="ru-RU" sz="3000" dirty="0"/>
              <a:t> </a:t>
            </a:r>
            <a:r>
              <a:rPr lang="ru-RU" sz="3000" dirty="0" err="1"/>
              <a:t>таке</a:t>
            </a:r>
            <a:r>
              <a:rPr lang="ru-RU" sz="3000" dirty="0"/>
              <a:t> </a:t>
            </a:r>
            <a:r>
              <a:rPr lang="ru-RU" sz="3000" dirty="0" err="1"/>
              <a:t>добові</a:t>
            </a:r>
            <a:r>
              <a:rPr lang="ru-RU" sz="3000" dirty="0"/>
              <a:t> та </a:t>
            </a:r>
            <a:r>
              <a:rPr lang="ru-RU" sz="3000" dirty="0" err="1"/>
              <a:t>сезонні</a:t>
            </a:r>
            <a:r>
              <a:rPr lang="ru-RU" sz="3000" dirty="0"/>
              <a:t> </a:t>
            </a:r>
            <a:r>
              <a:rPr lang="ru-RU" sz="3000" dirty="0" err="1"/>
              <a:t>ритми</a:t>
            </a:r>
            <a:r>
              <a:rPr lang="ru-RU" sz="3000" dirty="0"/>
              <a:t> </a:t>
            </a:r>
            <a:r>
              <a:rPr lang="ru-RU" sz="3000" dirty="0" err="1"/>
              <a:t>рослин</a:t>
            </a:r>
            <a:r>
              <a:rPr lang="ru-RU" sz="3000" dirty="0"/>
              <a:t>? </a:t>
            </a:r>
            <a:r>
              <a:rPr lang="ru-RU" sz="3000" dirty="0" err="1"/>
              <a:t>Рухи</a:t>
            </a:r>
            <a:r>
              <a:rPr lang="ru-RU" sz="3000" dirty="0"/>
              <a:t> </a:t>
            </a:r>
            <a:r>
              <a:rPr lang="ru-RU" sz="3000" dirty="0" err="1"/>
              <a:t>рослин</a:t>
            </a:r>
            <a:r>
              <a:rPr lang="ru-RU" sz="3000" dirty="0"/>
              <a:t> </a:t>
            </a:r>
            <a:r>
              <a:rPr lang="ru-RU" sz="3000" dirty="0" err="1"/>
              <a:t>можуть</a:t>
            </a:r>
            <a:r>
              <a:rPr lang="ru-RU" sz="3000" dirty="0"/>
              <a:t> бути </a:t>
            </a:r>
            <a:r>
              <a:rPr lang="ru-RU" sz="3000" dirty="0" err="1"/>
              <a:t>пов'язані</a:t>
            </a:r>
            <a:r>
              <a:rPr lang="ru-RU" sz="3000" dirty="0"/>
              <a:t> з </a:t>
            </a:r>
            <a:r>
              <a:rPr lang="ru-RU" sz="3000" dirty="0" err="1"/>
              <a:t>добовими</a:t>
            </a:r>
            <a:r>
              <a:rPr lang="ru-RU" sz="3000" dirty="0"/>
              <a:t> </a:t>
            </a:r>
            <a:r>
              <a:rPr lang="ru-RU" sz="3000" dirty="0" err="1"/>
              <a:t>чи</a:t>
            </a:r>
            <a:r>
              <a:rPr lang="ru-RU" sz="3000" dirty="0"/>
              <a:t> </a:t>
            </a:r>
            <a:r>
              <a:rPr lang="ru-RU" sz="3000" dirty="0" err="1"/>
              <a:t>сезонними</a:t>
            </a:r>
            <a:r>
              <a:rPr lang="ru-RU" sz="3000" dirty="0"/>
              <a:t> ритмами </a:t>
            </a:r>
            <a:r>
              <a:rPr lang="ru-RU" sz="3000" dirty="0" err="1"/>
              <a:t>рослин</a:t>
            </a:r>
            <a:r>
              <a:rPr lang="ru-RU" sz="3000" dirty="0"/>
              <a:t>. </a:t>
            </a:r>
            <a:r>
              <a:rPr lang="ru-RU" sz="3000" dirty="0" err="1"/>
              <a:t>Якщо</a:t>
            </a:r>
            <a:r>
              <a:rPr lang="ru-RU" sz="3000" dirty="0"/>
              <a:t> </a:t>
            </a:r>
            <a:r>
              <a:rPr lang="ru-RU" sz="3000" dirty="0" err="1"/>
              <a:t>поглянути</a:t>
            </a:r>
            <a:r>
              <a:rPr lang="ru-RU" sz="3000" dirty="0"/>
              <a:t> на </a:t>
            </a:r>
            <a:r>
              <a:rPr lang="ru-RU" sz="3000" dirty="0" err="1"/>
              <a:t>деякі</a:t>
            </a:r>
            <a:r>
              <a:rPr lang="ru-RU" sz="3000" dirty="0"/>
              <a:t> </a:t>
            </a:r>
            <a:r>
              <a:rPr lang="ru-RU" sz="3000" dirty="0" err="1"/>
              <a:t>рослини</a:t>
            </a:r>
            <a:r>
              <a:rPr lang="ru-RU" sz="3000" dirty="0"/>
              <a:t> перед заходом </a:t>
            </a:r>
            <a:r>
              <a:rPr lang="ru-RU" sz="3000" dirty="0" err="1"/>
              <a:t>сонця</a:t>
            </a:r>
            <a:r>
              <a:rPr lang="ru-RU" sz="3000" dirty="0"/>
              <a:t> </a:t>
            </a:r>
            <a:r>
              <a:rPr lang="ru-RU" sz="3000" dirty="0" err="1"/>
              <a:t>або</a:t>
            </a:r>
            <a:r>
              <a:rPr lang="ru-RU" sz="3000" dirty="0"/>
              <a:t> </a:t>
            </a:r>
            <a:r>
              <a:rPr lang="ru-RU" sz="3000" dirty="0" err="1"/>
              <a:t>вночі</a:t>
            </a:r>
            <a:r>
              <a:rPr lang="ru-RU" sz="3000" dirty="0"/>
              <a:t>, то </a:t>
            </a:r>
            <a:r>
              <a:rPr lang="ru-RU" sz="3000" dirty="0" err="1"/>
              <a:t>може</a:t>
            </a:r>
            <a:r>
              <a:rPr lang="ru-RU" sz="3000" dirty="0"/>
              <a:t> </a:t>
            </a:r>
            <a:r>
              <a:rPr lang="ru-RU" sz="3000" dirty="0" err="1"/>
              <a:t>скластися</a:t>
            </a:r>
            <a:r>
              <a:rPr lang="ru-RU" sz="3000" dirty="0"/>
              <a:t> </a:t>
            </a:r>
            <a:r>
              <a:rPr lang="ru-RU" sz="3000" dirty="0" err="1"/>
              <a:t>враження</a:t>
            </a:r>
            <a:r>
              <a:rPr lang="ru-RU" sz="3000" dirty="0"/>
              <a:t>, </a:t>
            </a:r>
            <a:r>
              <a:rPr lang="ru-RU" sz="3000" dirty="0" err="1"/>
              <a:t>що</a:t>
            </a:r>
            <a:r>
              <a:rPr lang="ru-RU" sz="3000" dirty="0"/>
              <a:t> вони </a:t>
            </a:r>
            <a:r>
              <a:rPr lang="ru-RU" sz="3000" dirty="0" err="1" smtClean="0"/>
              <a:t>зів'яли</a:t>
            </a:r>
            <a:r>
              <a:rPr lang="ru-RU" sz="3000" dirty="0" smtClean="0"/>
              <a:t>.</a:t>
            </a:r>
            <a:r>
              <a:rPr lang="ru-RU" sz="3000" dirty="0"/>
              <a:t> </a:t>
            </a:r>
            <a:r>
              <a:rPr lang="ru-RU" sz="3000" dirty="0" err="1"/>
              <a:t>Це</a:t>
            </a:r>
            <a:r>
              <a:rPr lang="ru-RU" sz="3000" dirty="0"/>
              <a:t> </a:t>
            </a:r>
            <a:r>
              <a:rPr lang="ru-RU" sz="3000" dirty="0" err="1"/>
              <a:t>відбувається</a:t>
            </a:r>
            <a:r>
              <a:rPr lang="ru-RU" sz="3000" dirty="0"/>
              <a:t> тому, </a:t>
            </a:r>
            <a:r>
              <a:rPr lang="ru-RU" sz="3000" dirty="0" err="1"/>
              <a:t>що</a:t>
            </a:r>
            <a:r>
              <a:rPr lang="ru-RU" sz="3000" dirty="0"/>
              <a:t> </a:t>
            </a:r>
            <a:r>
              <a:rPr lang="ru-RU" sz="3000" dirty="0" err="1"/>
              <a:t>після</a:t>
            </a:r>
            <a:r>
              <a:rPr lang="ru-RU" sz="3000" dirty="0"/>
              <a:t> </a:t>
            </a:r>
            <a:r>
              <a:rPr lang="ru-RU" sz="3000" dirty="0" smtClean="0"/>
              <a:t>заходу </a:t>
            </a:r>
            <a:r>
              <a:rPr lang="ru-RU" sz="3000" dirty="0" err="1"/>
              <a:t>сонця</a:t>
            </a:r>
            <a:r>
              <a:rPr lang="ru-RU" sz="3000" dirty="0"/>
              <a:t> вони </a:t>
            </a:r>
            <a:r>
              <a:rPr lang="ru-RU" sz="3000" dirty="0" err="1"/>
              <a:t>опускають</a:t>
            </a:r>
            <a:r>
              <a:rPr lang="ru-RU" sz="3000" dirty="0"/>
              <a:t> </a:t>
            </a:r>
            <a:r>
              <a:rPr lang="ru-RU" sz="3000" dirty="0" err="1"/>
              <a:t>або</a:t>
            </a:r>
            <a:r>
              <a:rPr lang="ru-RU" sz="3000" dirty="0"/>
              <a:t> </a:t>
            </a:r>
            <a:r>
              <a:rPr lang="ru-RU" sz="3000" dirty="0" err="1"/>
              <a:t>складають</a:t>
            </a:r>
            <a:r>
              <a:rPr lang="ru-RU" sz="3000" dirty="0"/>
              <a:t> </a:t>
            </a:r>
            <a:r>
              <a:rPr lang="ru-RU" sz="3000" dirty="0" err="1"/>
              <a:t>свої</a:t>
            </a:r>
            <a:r>
              <a:rPr lang="ru-RU" sz="3000" dirty="0"/>
              <a:t> листки, а вдень </a:t>
            </a:r>
            <a:r>
              <a:rPr lang="ru-RU" sz="3000" dirty="0" err="1"/>
              <a:t>їхня</a:t>
            </a:r>
            <a:r>
              <a:rPr lang="ru-RU" sz="3000" dirty="0"/>
              <a:t> </a:t>
            </a:r>
            <a:r>
              <a:rPr lang="ru-RU" sz="3000" dirty="0" err="1"/>
              <a:t>листкова</a:t>
            </a:r>
            <a:r>
              <a:rPr lang="ru-RU" sz="3000" dirty="0"/>
              <a:t> пластинка </a:t>
            </a:r>
            <a:r>
              <a:rPr lang="ru-RU" sz="3000" dirty="0" err="1"/>
              <a:t>знову</a:t>
            </a:r>
            <a:r>
              <a:rPr lang="ru-RU" sz="3000" dirty="0"/>
              <a:t> </a:t>
            </a:r>
            <a:r>
              <a:rPr lang="ru-RU" sz="3000" dirty="0" err="1"/>
              <a:t>розправляється</a:t>
            </a:r>
            <a:r>
              <a:rPr lang="ru-RU" sz="3000" dirty="0"/>
              <a:t>.</a:t>
            </a:r>
            <a:endParaRPr lang="uk-UA" sz="3000" dirty="0"/>
          </a:p>
        </p:txBody>
      </p:sp>
    </p:spTree>
    <p:extLst>
      <p:ext uri="{BB962C8B-B14F-4D97-AF65-F5344CB8AC3E}">
        <p14:creationId xmlns:p14="http://schemas.microsoft.com/office/powerpoint/2010/main" val="42497649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Добові та сезонні ритми</a:t>
            </a:r>
          </a:p>
        </p:txBody>
      </p:sp>
      <p:sp>
        <p:nvSpPr>
          <p:cNvPr id="3" name="Объект 2"/>
          <p:cNvSpPr>
            <a:spLocks noGrp="1"/>
          </p:cNvSpPr>
          <p:nvPr>
            <p:ph idx="1"/>
          </p:nvPr>
        </p:nvSpPr>
        <p:spPr/>
        <p:txBody>
          <a:bodyPr/>
          <a:lstStyle/>
          <a:p>
            <a:r>
              <a:rPr lang="uk-UA" dirty="0"/>
              <a:t>У моркви молоді суцвіття вночі поникають, а рано вранці ніби пробуджуються, відновлюючи попереднє положення. У більшості рослин на ніч закриваються квітки. Водночас є рослини (наприклад, нічна красуня), квітки яких відкриваються вночі, а вдень закриваються.</a:t>
            </a:r>
            <a:endParaRPr lang="uk-UA" dirty="0"/>
          </a:p>
        </p:txBody>
      </p:sp>
    </p:spTree>
    <p:extLst>
      <p:ext uri="{BB962C8B-B14F-4D97-AF65-F5344CB8AC3E}">
        <p14:creationId xmlns:p14="http://schemas.microsoft.com/office/powerpoint/2010/main" val="30163751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«Сон</a:t>
            </a:r>
            <a:r>
              <a:rPr lang="uk-UA" dirty="0"/>
              <a:t>» рослин</a:t>
            </a:r>
          </a:p>
        </p:txBody>
      </p:sp>
      <p:sp>
        <p:nvSpPr>
          <p:cNvPr id="3" name="Объект 2"/>
          <p:cNvSpPr>
            <a:spLocks noGrp="1"/>
          </p:cNvSpPr>
          <p:nvPr>
            <p:ph idx="1"/>
          </p:nvPr>
        </p:nvSpPr>
        <p:spPr/>
        <p:txBody>
          <a:bodyPr/>
          <a:lstStyle/>
          <a:p>
            <a:r>
              <a:rPr lang="uk-UA" dirty="0" smtClean="0"/>
              <a:t>Періодична </a:t>
            </a:r>
            <a:r>
              <a:rPr lang="uk-UA" dirty="0"/>
              <a:t>зміна положення певних органів - квіток, суцвіть, листків, пагонів, що збігається зі зміною дня та ночі, дістала назву «сон» рослин. Такі рухи можуть бути підпорядковані чіткому ритму впродовж доби. Наприклад, у квасолі вночі листки опускаються вниз, притискаються до стебла. </a:t>
            </a:r>
            <a:endParaRPr lang="uk-UA" dirty="0"/>
          </a:p>
        </p:txBody>
      </p:sp>
    </p:spTree>
    <p:extLst>
      <p:ext uri="{BB962C8B-B14F-4D97-AF65-F5344CB8AC3E}">
        <p14:creationId xmlns:p14="http://schemas.microsoft.com/office/powerpoint/2010/main" val="927636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Добові ритми рослин </a:t>
            </a:r>
            <a:endParaRPr lang="uk-UA" dirty="0"/>
          </a:p>
        </p:txBody>
      </p:sp>
      <p:sp>
        <p:nvSpPr>
          <p:cNvPr id="4" name="AutoShape 2" descr="Добові ритми рослин  фото"/>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916832"/>
            <a:ext cx="6459215" cy="3024336"/>
          </a:xfrm>
          <a:prstGeom prst="rect">
            <a:avLst/>
          </a:prstGeom>
          <a:noFill/>
          <a:ln w="9525">
            <a:solidFill>
              <a:schemeClr val="tx1"/>
            </a:solidFill>
            <a:miter lim="800000"/>
            <a:headEnd/>
            <a:tailEnd/>
          </a:ln>
          <a:effectLst>
            <a:outerShdw blurRad="7366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978554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Добові </a:t>
            </a:r>
            <a:r>
              <a:rPr lang="uk-UA" i="1" dirty="0" smtClean="0"/>
              <a:t>ритми</a:t>
            </a:r>
            <a:endParaRPr lang="uk-UA" dirty="0"/>
          </a:p>
        </p:txBody>
      </p:sp>
      <p:sp>
        <p:nvSpPr>
          <p:cNvPr id="3" name="Объект 2"/>
          <p:cNvSpPr>
            <a:spLocks noGrp="1"/>
          </p:cNvSpPr>
          <p:nvPr>
            <p:ph idx="1"/>
          </p:nvPr>
        </p:nvSpPr>
        <p:spPr>
          <a:xfrm>
            <a:off x="395536" y="1628800"/>
            <a:ext cx="8064896" cy="4525963"/>
          </a:xfrm>
        </p:spPr>
        <p:txBody>
          <a:bodyPr/>
          <a:lstStyle/>
          <a:p>
            <a:r>
              <a:rPr lang="uk-UA" sz="2900" dirty="0"/>
              <a:t>Добовий ритм руху пелюсток квіток відбувається тому, що вночі і вдень спостерігають нерівномірний ріст внутрішньої та зовнішньої частин пелюсток. Швидше росте внутрішня частина - пелюстки відхиляються назовні, й квітка розкривається. І навпаки, швидший ріст зовнішньої їхньої поверхні спричинює нахил пелюсток усередину та закривання квітки. </a:t>
            </a:r>
            <a:endParaRPr lang="uk-UA" sz="2900" dirty="0"/>
          </a:p>
        </p:txBody>
      </p:sp>
    </p:spTree>
    <p:extLst>
      <p:ext uri="{BB962C8B-B14F-4D97-AF65-F5344CB8AC3E}">
        <p14:creationId xmlns:p14="http://schemas.microsoft.com/office/powerpoint/2010/main" val="22477066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Добові </a:t>
            </a:r>
            <a:r>
              <a:rPr lang="uk-UA" i="1" dirty="0" smtClean="0"/>
              <a:t>ритми</a:t>
            </a:r>
            <a:endParaRPr lang="uk-UA" dirty="0"/>
          </a:p>
        </p:txBody>
      </p:sp>
      <p:sp>
        <p:nvSpPr>
          <p:cNvPr id="3" name="Объект 2"/>
          <p:cNvSpPr>
            <a:spLocks noGrp="1"/>
          </p:cNvSpPr>
          <p:nvPr>
            <p:ph idx="1"/>
          </p:nvPr>
        </p:nvSpPr>
        <p:spPr/>
        <p:txBody>
          <a:bodyPr/>
          <a:lstStyle/>
          <a:p>
            <a:r>
              <a:rPr lang="uk-UA" sz="2800" dirty="0"/>
              <a:t>Добові ритми - це пристосування рослин до зміни погодних умов довкілля впродовж доби: вологості, освітленості, температури. Наприклад, у тих рослин, чиї квітки запилюють денні комахи, квітка відкривається також вдень, а вночі закривається. А в рослин, які запилюють нічні комахи, все відбувається навпаки. </a:t>
            </a:r>
            <a:r>
              <a:rPr lang="uk-UA" sz="2800" dirty="0"/>
              <a:t/>
            </a:r>
            <a:br>
              <a:rPr lang="uk-UA" sz="2800" dirty="0"/>
            </a:br>
            <a:r>
              <a:rPr lang="uk-UA" sz="2800" dirty="0"/>
              <a:t>Добові рухи рослин ви можете спостерігати за допомогою такого простого досліду.</a:t>
            </a:r>
            <a:endParaRPr lang="uk-UA" sz="2800" dirty="0"/>
          </a:p>
        </p:txBody>
      </p:sp>
    </p:spTree>
    <p:extLst>
      <p:ext uri="{BB962C8B-B14F-4D97-AF65-F5344CB8AC3E}">
        <p14:creationId xmlns:p14="http://schemas.microsoft.com/office/powerpoint/2010/main" val="30893065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i="1" dirty="0"/>
              <a:t>Добові </a:t>
            </a:r>
            <a:r>
              <a:rPr lang="uk-UA" i="1" dirty="0" smtClean="0"/>
              <a:t>ритми</a:t>
            </a:r>
            <a:endParaRPr lang="uk-UA" dirty="0"/>
          </a:p>
        </p:txBody>
      </p:sp>
      <p:sp>
        <p:nvSpPr>
          <p:cNvPr id="3" name="Объект 2"/>
          <p:cNvSpPr>
            <a:spLocks noGrp="1"/>
          </p:cNvSpPr>
          <p:nvPr>
            <p:ph idx="1"/>
          </p:nvPr>
        </p:nvSpPr>
        <p:spPr/>
        <p:txBody>
          <a:bodyPr/>
          <a:lstStyle/>
          <a:p>
            <a:r>
              <a:rPr lang="uk-UA" dirty="0"/>
              <a:t>В ясний день полийте кульбабу, що цвіте, і накрийте її ящиком чи відром. Через деякий час можна побачити, що суцвіття закрилось. Залиште рослини відкритими, і суцвіття знову відкриються. Або внесіть тюльпани з холоду у тепле приміщення, і їхні квітки швидко розкриються. Це реакція на зміну температури. </a:t>
            </a:r>
            <a:endParaRPr lang="uk-UA" dirty="0"/>
          </a:p>
        </p:txBody>
      </p:sp>
    </p:spTree>
    <p:extLst>
      <p:ext uri="{BB962C8B-B14F-4D97-AF65-F5344CB8AC3E}">
        <p14:creationId xmlns:p14="http://schemas.microsoft.com/office/powerpoint/2010/main" val="11958018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Фітогормони</a:t>
            </a:r>
            <a:endParaRPr lang="uk-UA" dirty="0"/>
          </a:p>
        </p:txBody>
      </p:sp>
      <p:sp>
        <p:nvSpPr>
          <p:cNvPr id="3" name="Объект 2"/>
          <p:cNvSpPr>
            <a:spLocks noGrp="1"/>
          </p:cNvSpPr>
          <p:nvPr>
            <p:ph idx="1"/>
          </p:nvPr>
        </p:nvSpPr>
        <p:spPr/>
        <p:txBody>
          <a:bodyPr/>
          <a:lstStyle/>
          <a:p>
            <a:r>
              <a:rPr lang="uk-UA" dirty="0"/>
              <a:t>Як рослини регулюють свої життєві функції? Робота різних органів узгоджується завдяки виробленню рослиною особливих біологічно активних сполук, які називають </a:t>
            </a:r>
            <a:r>
              <a:rPr lang="uk-UA" dirty="0" smtClean="0"/>
              <a:t>фітогормонами. </a:t>
            </a:r>
            <a:r>
              <a:rPr lang="ru-RU" dirty="0" err="1"/>
              <a:t>Ці</a:t>
            </a:r>
            <a:r>
              <a:rPr lang="ru-RU" dirty="0"/>
              <a:t> </a:t>
            </a:r>
            <a:r>
              <a:rPr lang="ru-RU" dirty="0" err="1"/>
              <a:t>речовини</a:t>
            </a:r>
            <a:r>
              <a:rPr lang="ru-RU" dirty="0"/>
              <a:t> (у </a:t>
            </a:r>
            <a:r>
              <a:rPr lang="ru-RU" dirty="0" err="1"/>
              <a:t>надзвичайно</a:t>
            </a:r>
            <a:r>
              <a:rPr lang="ru-RU" dirty="0"/>
              <a:t> </a:t>
            </a:r>
            <a:r>
              <a:rPr lang="ru-RU" dirty="0" err="1"/>
              <a:t>малих</a:t>
            </a:r>
            <a:r>
              <a:rPr lang="ru-RU" dirty="0"/>
              <a:t> </a:t>
            </a:r>
            <a:r>
              <a:rPr lang="ru-RU" dirty="0" err="1"/>
              <a:t>кількостях</a:t>
            </a:r>
            <a:r>
              <a:rPr lang="ru-RU" dirty="0"/>
              <a:t>) </a:t>
            </a:r>
            <a:r>
              <a:rPr lang="ru-RU" dirty="0" err="1"/>
              <a:t>регулюють</a:t>
            </a:r>
            <a:r>
              <a:rPr lang="ru-RU" dirty="0"/>
              <a:t> </a:t>
            </a:r>
            <a:r>
              <a:rPr lang="ru-RU" dirty="0" err="1"/>
              <a:t>ріст</a:t>
            </a:r>
            <a:r>
              <a:rPr lang="ru-RU" dirty="0"/>
              <a:t> та </a:t>
            </a:r>
            <a:r>
              <a:rPr lang="ru-RU" dirty="0" err="1"/>
              <a:t>розвиток</a:t>
            </a:r>
            <a:r>
              <a:rPr lang="ru-RU" dirty="0"/>
              <a:t> </a:t>
            </a:r>
            <a:r>
              <a:rPr lang="ru-RU" dirty="0" err="1" smtClean="0"/>
              <a:t>рослин</a:t>
            </a:r>
            <a:r>
              <a:rPr lang="ru-RU" dirty="0" smtClean="0"/>
              <a:t>.</a:t>
            </a:r>
            <a:endParaRPr lang="uk-UA" dirty="0"/>
          </a:p>
        </p:txBody>
      </p:sp>
    </p:spTree>
    <p:extLst>
      <p:ext uri="{BB962C8B-B14F-4D97-AF65-F5344CB8AC3E}">
        <p14:creationId xmlns:p14="http://schemas.microsoft.com/office/powerpoint/2010/main" val="20017023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Сезонні </a:t>
            </a:r>
            <a:r>
              <a:rPr lang="uk-UA" dirty="0"/>
              <a:t>ритми</a:t>
            </a:r>
          </a:p>
        </p:txBody>
      </p:sp>
      <p:sp>
        <p:nvSpPr>
          <p:cNvPr id="3" name="Объект 2"/>
          <p:cNvSpPr>
            <a:spLocks noGrp="1"/>
          </p:cNvSpPr>
          <p:nvPr>
            <p:ph idx="1"/>
          </p:nvPr>
        </p:nvSpPr>
        <p:spPr/>
        <p:txBody>
          <a:bodyPr/>
          <a:lstStyle/>
          <a:p>
            <a:r>
              <a:rPr lang="uk-UA" dirty="0"/>
              <a:t>Спостерігають у рослин і зміни, пов'язані з чергуванням пір року. Як ви вже знаєте, більшість </a:t>
            </a:r>
            <a:r>
              <a:rPr lang="uk-UA" dirty="0" smtClean="0"/>
              <a:t>деревних </a:t>
            </a:r>
            <a:r>
              <a:rPr lang="uk-UA" dirty="0"/>
              <a:t>рослин наших широт, готуючись до зими, скидає листя. Потім настає стан зимового спокою, а навесні рослини знову починають активно рости. </a:t>
            </a:r>
            <a:endParaRPr lang="uk-UA" dirty="0"/>
          </a:p>
        </p:txBody>
      </p:sp>
    </p:spTree>
    <p:extLst>
      <p:ext uri="{BB962C8B-B14F-4D97-AF65-F5344CB8AC3E}">
        <p14:creationId xmlns:p14="http://schemas.microsoft.com/office/powerpoint/2010/main" val="30787578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Сезонні </a:t>
            </a:r>
            <a:r>
              <a:rPr lang="uk-UA" dirty="0"/>
              <a:t>ритми</a:t>
            </a:r>
          </a:p>
        </p:txBody>
      </p:sp>
      <p:sp>
        <p:nvSpPr>
          <p:cNvPr id="3" name="Объект 2"/>
          <p:cNvSpPr>
            <a:spLocks noGrp="1"/>
          </p:cNvSpPr>
          <p:nvPr>
            <p:ph idx="1"/>
          </p:nvPr>
        </p:nvSpPr>
        <p:spPr/>
        <p:txBody>
          <a:bodyPr/>
          <a:lstStyle/>
          <a:p>
            <a:r>
              <a:rPr lang="ru-RU" dirty="0" err="1"/>
              <a:t>Тож</a:t>
            </a:r>
            <a:r>
              <a:rPr lang="ru-RU" dirty="0"/>
              <a:t> </a:t>
            </a:r>
            <a:r>
              <a:rPr lang="ru-RU" dirty="0" err="1"/>
              <a:t>рослини</a:t>
            </a:r>
            <a:r>
              <a:rPr lang="ru-RU" dirty="0"/>
              <a:t> </a:t>
            </a:r>
            <a:r>
              <a:rPr lang="ru-RU" dirty="0" err="1"/>
              <a:t>сприймають</a:t>
            </a:r>
            <a:r>
              <a:rPr lang="ru-RU" dirty="0"/>
              <a:t> </a:t>
            </a:r>
            <a:r>
              <a:rPr lang="ru-RU" dirty="0" err="1"/>
              <a:t>плин</a:t>
            </a:r>
            <a:r>
              <a:rPr lang="ru-RU" dirty="0"/>
              <a:t> часу, а </a:t>
            </a:r>
            <a:r>
              <a:rPr lang="ru-RU" dirty="0" err="1"/>
              <a:t>отже</a:t>
            </a:r>
            <a:r>
              <a:rPr lang="ru-RU" dirty="0"/>
              <a:t>, </a:t>
            </a:r>
            <a:r>
              <a:rPr lang="ru-RU" dirty="0" err="1"/>
              <a:t>реагують</a:t>
            </a:r>
            <a:r>
              <a:rPr lang="ru-RU" dirty="0"/>
              <a:t> на </a:t>
            </a:r>
            <a:r>
              <a:rPr lang="ru-RU" dirty="0" err="1"/>
              <a:t>періодичні</a:t>
            </a:r>
            <a:r>
              <a:rPr lang="ru-RU" dirty="0"/>
              <a:t> </a:t>
            </a:r>
            <a:r>
              <a:rPr lang="ru-RU" dirty="0" err="1"/>
              <a:t>зміни</a:t>
            </a:r>
            <a:r>
              <a:rPr lang="ru-RU" dirty="0"/>
              <a:t> умов </a:t>
            </a:r>
            <a:r>
              <a:rPr lang="ru-RU" dirty="0" err="1"/>
              <a:t>життя</a:t>
            </a:r>
            <a:r>
              <a:rPr lang="ru-RU" dirty="0"/>
              <a:t>. Тому для </a:t>
            </a:r>
            <a:r>
              <a:rPr lang="ru-RU" dirty="0" err="1"/>
              <a:t>рослин</a:t>
            </a:r>
            <a:r>
              <a:rPr lang="ru-RU" dirty="0"/>
              <a:t> </a:t>
            </a:r>
            <a:r>
              <a:rPr lang="ru-RU" dirty="0" err="1"/>
              <a:t>характерні</a:t>
            </a:r>
            <a:r>
              <a:rPr lang="ru-RU" dirty="0"/>
              <a:t> </a:t>
            </a:r>
            <a:r>
              <a:rPr lang="ru-RU" dirty="0" err="1"/>
              <a:t>добові</a:t>
            </a:r>
            <a:r>
              <a:rPr lang="ru-RU" dirty="0"/>
              <a:t> та </a:t>
            </a:r>
            <a:r>
              <a:rPr lang="ru-RU" dirty="0" err="1"/>
              <a:t>сезонні</a:t>
            </a:r>
            <a:r>
              <a:rPr lang="ru-RU" dirty="0"/>
              <a:t> </a:t>
            </a:r>
            <a:r>
              <a:rPr lang="ru-RU" dirty="0" err="1"/>
              <a:t>ритми</a:t>
            </a:r>
            <a:r>
              <a:rPr lang="ru-RU" dirty="0"/>
              <a:t>. </a:t>
            </a:r>
            <a:endParaRPr lang="uk-UA" dirty="0"/>
          </a:p>
        </p:txBody>
      </p:sp>
    </p:spTree>
    <p:extLst>
      <p:ext uri="{BB962C8B-B14F-4D97-AF65-F5344CB8AC3E}">
        <p14:creationId xmlns:p14="http://schemas.microsoft.com/office/powerpoint/2010/main" val="42373556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Висновок</a:t>
            </a:r>
            <a:endParaRPr lang="uk-UA" dirty="0"/>
          </a:p>
        </p:txBody>
      </p:sp>
      <p:sp>
        <p:nvSpPr>
          <p:cNvPr id="3" name="Объект 2"/>
          <p:cNvSpPr>
            <a:spLocks noGrp="1"/>
          </p:cNvSpPr>
          <p:nvPr>
            <p:ph idx="1"/>
          </p:nvPr>
        </p:nvSpPr>
        <p:spPr/>
        <p:txBody>
          <a:bodyPr/>
          <a:lstStyle/>
          <a:p>
            <a:r>
              <a:rPr lang="uk-UA" sz="2800" i="1" dirty="0"/>
              <a:t>В узгодженні роботи різних органів та частин рослини важлива роль належить фітогормонам. Ці біологічно активні сполуки регулюють усі процеси обміну речовин та перетворення енергії. Подразливість у рослин часто проявляється через певні рухи їхніх частин. У зв'язку з періодичними змінами умов життя у рослин існують добові та сезонні ритми. </a:t>
            </a:r>
            <a:endParaRPr lang="uk-UA" sz="2800" dirty="0"/>
          </a:p>
        </p:txBody>
      </p:sp>
    </p:spTree>
    <p:extLst>
      <p:ext uri="{BB962C8B-B14F-4D97-AF65-F5344CB8AC3E}">
        <p14:creationId xmlns:p14="http://schemas.microsoft.com/office/powerpoint/2010/main" val="1894532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Фітогормони</a:t>
            </a:r>
            <a:endParaRPr lang="uk-UA" dirty="0"/>
          </a:p>
        </p:txBody>
      </p:sp>
      <p:sp>
        <p:nvSpPr>
          <p:cNvPr id="3" name="Объект 2"/>
          <p:cNvSpPr>
            <a:spLocks noGrp="1"/>
          </p:cNvSpPr>
          <p:nvPr>
            <p:ph idx="1"/>
          </p:nvPr>
        </p:nvSpPr>
        <p:spPr/>
        <p:txBody>
          <a:bodyPr/>
          <a:lstStyle/>
          <a:p>
            <a:r>
              <a:rPr lang="uk-UA" dirty="0"/>
              <a:t>Фітогормони утворюються в одних клітинах і завдяки провідній тканині потрапляють в інші, де і проявляється їхня дія. Одні з них прискорюють поділ та ріст клітин, інші, навпаки, гальмують їх, тобто регулюють проростання насіння, бруньок, утворення квіток, плодів. </a:t>
            </a:r>
            <a:endParaRPr lang="uk-UA" dirty="0"/>
          </a:p>
        </p:txBody>
      </p:sp>
    </p:spTree>
    <p:extLst>
      <p:ext uri="{BB962C8B-B14F-4D97-AF65-F5344CB8AC3E}">
        <p14:creationId xmlns:p14="http://schemas.microsoft.com/office/powerpoint/2010/main" val="41659728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Фітогормони</a:t>
            </a:r>
            <a:endParaRPr lang="uk-UA" dirty="0"/>
          </a:p>
        </p:txBody>
      </p:sp>
      <p:sp>
        <p:nvSpPr>
          <p:cNvPr id="3" name="Объект 2"/>
          <p:cNvSpPr>
            <a:spLocks noGrp="1"/>
          </p:cNvSpPr>
          <p:nvPr>
            <p:ph idx="1"/>
          </p:nvPr>
        </p:nvSpPr>
        <p:spPr/>
        <p:txBody>
          <a:bodyPr/>
          <a:lstStyle/>
          <a:p>
            <a:r>
              <a:rPr lang="uk-UA" dirty="0" smtClean="0"/>
              <a:t>Сплячі </a:t>
            </a:r>
            <a:r>
              <a:rPr lang="uk-UA" dirty="0"/>
              <a:t>бруньки можуть тривалий час перебувати у стані спокою, а проростають після ушкодження верхівкової бруньки. Звідки ж вони «дізнаються», що конус наростання ушкоджений, адже, як відомо, нервової системи та органів чуттів у рослин немає?</a:t>
            </a:r>
            <a:endParaRPr lang="uk-UA" dirty="0"/>
          </a:p>
        </p:txBody>
      </p:sp>
    </p:spTree>
    <p:extLst>
      <p:ext uri="{BB962C8B-B14F-4D97-AF65-F5344CB8AC3E}">
        <p14:creationId xmlns:p14="http://schemas.microsoft.com/office/powerpoint/2010/main" val="590047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Фітогормони</a:t>
            </a:r>
            <a:endParaRPr lang="uk-UA" dirty="0"/>
          </a:p>
        </p:txBody>
      </p:sp>
      <p:sp>
        <p:nvSpPr>
          <p:cNvPr id="3" name="Объект 2"/>
          <p:cNvSpPr>
            <a:spLocks noGrp="1"/>
          </p:cNvSpPr>
          <p:nvPr>
            <p:ph idx="1"/>
          </p:nvPr>
        </p:nvSpPr>
        <p:spPr/>
        <p:txBody>
          <a:bodyPr/>
          <a:lstStyle/>
          <a:p>
            <a:r>
              <a:rPr lang="uk-UA" dirty="0"/>
              <a:t>Річ у тім, що саме верхівкова брунька виділяє певні фітогормони, які ситоподібними трубками прямують вниз по стеблу і стримують ріст розташованих нижче бруньок, у тому числі й сплячих. Це явище використовують для вирощування культурних рослин. </a:t>
            </a:r>
            <a:endParaRPr lang="uk-UA" dirty="0" smtClean="0"/>
          </a:p>
          <a:p>
            <a:endParaRPr lang="uk-UA" dirty="0"/>
          </a:p>
        </p:txBody>
      </p:sp>
    </p:spTree>
    <p:extLst>
      <p:ext uri="{BB962C8B-B14F-4D97-AF65-F5344CB8AC3E}">
        <p14:creationId xmlns:p14="http://schemas.microsoft.com/office/powerpoint/2010/main" val="22304462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Приклад</a:t>
            </a:r>
            <a:endParaRPr lang="uk-UA" dirty="0"/>
          </a:p>
        </p:txBody>
      </p:sp>
      <p:sp>
        <p:nvSpPr>
          <p:cNvPr id="3" name="Объект 2"/>
          <p:cNvSpPr>
            <a:spLocks noGrp="1"/>
          </p:cNvSpPr>
          <p:nvPr>
            <p:ph idx="1"/>
          </p:nvPr>
        </p:nvSpPr>
        <p:spPr/>
        <p:txBody>
          <a:bodyPr/>
          <a:lstStyle/>
          <a:p>
            <a:r>
              <a:rPr lang="ru-RU" dirty="0" err="1"/>
              <a:t>Наприклад</a:t>
            </a:r>
            <a:r>
              <a:rPr lang="ru-RU" dirty="0"/>
              <a:t>, </a:t>
            </a:r>
            <a:r>
              <a:rPr lang="ru-RU" dirty="0" err="1"/>
              <a:t>садівники</a:t>
            </a:r>
            <a:r>
              <a:rPr lang="ru-RU" dirty="0"/>
              <a:t> </a:t>
            </a:r>
            <a:r>
              <a:rPr lang="ru-RU" dirty="0" err="1"/>
              <a:t>обмежують</a:t>
            </a:r>
            <a:r>
              <a:rPr lang="ru-RU" dirty="0"/>
              <a:t> </a:t>
            </a:r>
            <a:r>
              <a:rPr lang="ru-RU" dirty="0" err="1"/>
              <a:t>ріст</a:t>
            </a:r>
            <a:r>
              <a:rPr lang="ru-RU" dirty="0"/>
              <a:t> </a:t>
            </a:r>
            <a:r>
              <a:rPr lang="ru-RU" dirty="0" err="1"/>
              <a:t>плодових</a:t>
            </a:r>
            <a:r>
              <a:rPr lang="ru-RU" dirty="0"/>
              <a:t> дерев у </a:t>
            </a:r>
            <a:r>
              <a:rPr lang="ru-RU" dirty="0" err="1"/>
              <a:t>висоту</a:t>
            </a:r>
            <a:r>
              <a:rPr lang="ru-RU" dirty="0"/>
              <a:t> і </a:t>
            </a:r>
            <a:r>
              <a:rPr lang="ru-RU" dirty="0" err="1"/>
              <a:t>посилюють</a:t>
            </a:r>
            <a:r>
              <a:rPr lang="ru-RU" dirty="0"/>
              <a:t> </a:t>
            </a:r>
            <a:r>
              <a:rPr lang="ru-RU" dirty="0" err="1"/>
              <a:t>галуження</a:t>
            </a:r>
            <a:r>
              <a:rPr lang="ru-RU" dirty="0"/>
              <a:t> </a:t>
            </a:r>
            <a:r>
              <a:rPr lang="ru-RU" dirty="0" err="1"/>
              <a:t>під</a:t>
            </a:r>
            <a:r>
              <a:rPr lang="ru-RU" dirty="0"/>
              <a:t> час </a:t>
            </a:r>
            <a:r>
              <a:rPr lang="ru-RU" dirty="0" err="1"/>
              <a:t>формування</a:t>
            </a:r>
            <a:r>
              <a:rPr lang="ru-RU" dirty="0"/>
              <a:t> </a:t>
            </a:r>
            <a:r>
              <a:rPr lang="ru-RU" dirty="0" err="1"/>
              <a:t>крони</a:t>
            </a:r>
            <a:r>
              <a:rPr lang="ru-RU" dirty="0"/>
              <a:t>, </a:t>
            </a:r>
            <a:r>
              <a:rPr lang="ru-RU" dirty="0" err="1"/>
              <a:t>видаляючи</a:t>
            </a:r>
            <a:r>
              <a:rPr lang="ru-RU" dirty="0"/>
              <a:t> </a:t>
            </a:r>
            <a:r>
              <a:rPr lang="ru-RU" dirty="0" err="1"/>
              <a:t>верхівкові</a:t>
            </a:r>
            <a:r>
              <a:rPr lang="ru-RU" dirty="0"/>
              <a:t> </a:t>
            </a:r>
            <a:r>
              <a:rPr lang="ru-RU" dirty="0" err="1"/>
              <a:t>бруньки</a:t>
            </a:r>
            <a:r>
              <a:rPr lang="ru-RU" dirty="0"/>
              <a:t>. </a:t>
            </a:r>
            <a:endParaRPr lang="uk-UA" dirty="0"/>
          </a:p>
        </p:txBody>
      </p:sp>
    </p:spTree>
    <p:extLst>
      <p:ext uri="{BB962C8B-B14F-4D97-AF65-F5344CB8AC3E}">
        <p14:creationId xmlns:p14="http://schemas.microsoft.com/office/powerpoint/2010/main" val="1170722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5013176"/>
            <a:ext cx="8229600" cy="1112987"/>
          </a:xfrm>
        </p:spPr>
        <p:txBody>
          <a:bodyPr/>
          <a:lstStyle/>
          <a:p>
            <a:pPr marL="0" indent="0" algn="ctr">
              <a:buNone/>
            </a:pPr>
            <a:r>
              <a:rPr lang="ru-RU" sz="2500" i="1" dirty="0" err="1"/>
              <a:t>Збільшення</a:t>
            </a:r>
            <a:r>
              <a:rPr lang="ru-RU" sz="2500" i="1" dirty="0"/>
              <a:t> </a:t>
            </a:r>
            <a:r>
              <a:rPr lang="ru-RU" sz="2500" i="1" dirty="0" err="1"/>
              <a:t>плодів</a:t>
            </a:r>
            <a:r>
              <a:rPr lang="ru-RU" sz="2500" i="1" dirty="0"/>
              <a:t> винограду </a:t>
            </a:r>
            <a:r>
              <a:rPr lang="ru-RU" sz="2500" i="1" dirty="0" err="1"/>
              <a:t>завдяки</a:t>
            </a:r>
            <a:r>
              <a:rPr lang="ru-RU" sz="2500" i="1" dirty="0"/>
              <a:t> </a:t>
            </a:r>
            <a:r>
              <a:rPr lang="ru-RU" sz="2500" i="1" dirty="0" err="1"/>
              <a:t>обробці</a:t>
            </a:r>
            <a:r>
              <a:rPr lang="ru-RU" sz="2500" i="1" dirty="0"/>
              <a:t> </a:t>
            </a:r>
            <a:r>
              <a:rPr lang="ru-RU" sz="2500" i="1" dirty="0" err="1"/>
              <a:t>фітогормонами</a:t>
            </a:r>
            <a:r>
              <a:rPr lang="ru-RU" sz="2500" i="1" dirty="0"/>
              <a:t> </a:t>
            </a:r>
            <a:endParaRPr lang="uk-UA" sz="2500" dirty="0"/>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55643" y="888384"/>
            <a:ext cx="6240693" cy="3528392"/>
          </a:xfrm>
          <a:prstGeom prst="rect">
            <a:avLst/>
          </a:prstGeom>
          <a:noFill/>
          <a:ln w="9525">
            <a:solidFill>
              <a:schemeClr val="tx1"/>
            </a:solidFill>
            <a:miter lim="800000"/>
            <a:headEnd/>
            <a:tailEnd/>
          </a:ln>
          <a:effectLst>
            <a:outerShdw blurRad="889000" dist="50800" dir="5400000" algn="ctr" rotWithShape="0">
              <a:srgbClr val="000000"/>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3617914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Застосування </a:t>
            </a:r>
            <a:r>
              <a:rPr lang="uk-UA" dirty="0" err="1" smtClean="0"/>
              <a:t>фітогомонів</a:t>
            </a:r>
            <a:endParaRPr lang="uk-UA" dirty="0"/>
          </a:p>
        </p:txBody>
      </p:sp>
      <p:sp>
        <p:nvSpPr>
          <p:cNvPr id="3" name="Объект 2"/>
          <p:cNvSpPr>
            <a:spLocks noGrp="1"/>
          </p:cNvSpPr>
          <p:nvPr>
            <p:ph idx="1"/>
          </p:nvPr>
        </p:nvSpPr>
        <p:spPr/>
        <p:txBody>
          <a:bodyPr/>
          <a:lstStyle/>
          <a:p>
            <a:r>
              <a:rPr lang="uk-UA" dirty="0"/>
              <a:t>Фітогормони застосовують і в господарстві людини. Так, обробляючи рослину фітогормонами, які прискорюють поділ клітин і ріст органів, можна прискорювати дозрівання плодів та збільшувати їхню </a:t>
            </a:r>
            <a:r>
              <a:rPr lang="uk-UA" dirty="0" smtClean="0"/>
              <a:t>масу. А </a:t>
            </a:r>
            <a:r>
              <a:rPr lang="uk-UA" dirty="0"/>
              <a:t>обробляючи фітогормонами насіння, можна прискорити його проростання. </a:t>
            </a:r>
            <a:endParaRPr lang="uk-UA" dirty="0"/>
          </a:p>
        </p:txBody>
      </p:sp>
    </p:spTree>
    <p:extLst>
      <p:ext uri="{BB962C8B-B14F-4D97-AF65-F5344CB8AC3E}">
        <p14:creationId xmlns:p14="http://schemas.microsoft.com/office/powerpoint/2010/main" val="3486264881"/>
      </p:ext>
    </p:extLst>
  </p:cSld>
  <p:clrMapOvr>
    <a:masterClrMapping/>
  </p:clrMapOvr>
</p:sld>
</file>

<file path=ppt/theme/theme1.xml><?xml version="1.0" encoding="utf-8"?>
<a:theme xmlns:a="http://schemas.openxmlformats.org/drawingml/2006/main" name="Экология">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Экология</Template>
  <TotalTime>16</TotalTime>
  <Words>1248</Words>
  <Application>Microsoft Office PowerPoint</Application>
  <PresentationFormat>Экран (4:3)</PresentationFormat>
  <Paragraphs>59</Paragraphs>
  <Slides>32</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Экология</vt:lpstr>
      <vt:lpstr>Умови, необхідні для забезпечення життєдіяльності рослин </vt:lpstr>
      <vt:lpstr>Вступ</vt:lpstr>
      <vt:lpstr>Фітогормони</vt:lpstr>
      <vt:lpstr>Фітогормони</vt:lpstr>
      <vt:lpstr>Фітогормони</vt:lpstr>
      <vt:lpstr>Фітогормони</vt:lpstr>
      <vt:lpstr>Приклад</vt:lpstr>
      <vt:lpstr>Презентация PowerPoint</vt:lpstr>
      <vt:lpstr>Застосування фітогомонів</vt:lpstr>
      <vt:lpstr>Застосування фітогомонів</vt:lpstr>
      <vt:lpstr>Презентация PowerPoint</vt:lpstr>
      <vt:lpstr>Презентация PowerPoint</vt:lpstr>
      <vt:lpstr>Подразливість</vt:lpstr>
      <vt:lpstr>Подразливість</vt:lpstr>
      <vt:lpstr>Подразливість</vt:lpstr>
      <vt:lpstr>Презентация PowerPoint</vt:lpstr>
      <vt:lpstr>Ростові рухи</vt:lpstr>
      <vt:lpstr>Ростові рухи</vt:lpstr>
      <vt:lpstr>Ростові рухи</vt:lpstr>
      <vt:lpstr>Ростові рухи</vt:lpstr>
      <vt:lpstr>Ростові рухи</vt:lpstr>
      <vt:lpstr>Презентация PowerPoint</vt:lpstr>
      <vt:lpstr>Добові та сезонні ритми</vt:lpstr>
      <vt:lpstr>Добові та сезонні ритми</vt:lpstr>
      <vt:lpstr>«Сон» рослин</vt:lpstr>
      <vt:lpstr>Добові ритми рослин </vt:lpstr>
      <vt:lpstr>Добові ритми</vt:lpstr>
      <vt:lpstr>Добові ритми</vt:lpstr>
      <vt:lpstr>Добові ритми</vt:lpstr>
      <vt:lpstr>Сезонні ритми</vt:lpstr>
      <vt:lpstr>Сезонні ритми</vt:lpstr>
      <vt:lpstr>Висновок</vt:lpstr>
    </vt:vector>
  </TitlesOfParts>
  <Company>SPecialiST RePack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cp:revision>
  <dcterms:created xsi:type="dcterms:W3CDTF">2013-11-01T10:40:41Z</dcterms:created>
  <dcterms:modified xsi:type="dcterms:W3CDTF">2013-11-02T10:43:41Z</dcterms:modified>
</cp:coreProperties>
</file>