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DB49"/>
    <a:srgbClr val="FF99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44CA-4F64-4B1D-BCA3-5D8FA7E61898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684A-A5EE-4A46-92CF-E83353742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6467-C4C0-47FD-9CAC-A23EC9BE0CEA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667E-5664-42A7-90F8-390CD3184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D406-3C36-4A3D-A79B-6C4715F7FCF0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FA1-3D16-4E4F-84AF-DB705827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1A17-8CE9-401C-B5CF-3207F4FCB6E8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7782-2817-483F-862E-F2293A8BC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4080-192C-4962-AC0A-1BA09D3D3BAF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2E62-95D7-4740-88B3-99A0C22D8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3495-AD88-4F19-A840-71F8EB302C2F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F8FB-7DD9-4ECC-84C3-288BDA0EC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25CB-4950-4E07-A813-B9715860848D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036C-394B-438D-AABF-0119388E1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0C00-DDC0-40C9-998D-4FEA6D9B4682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34EE-325C-4693-A0E1-C33C31CCE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BA86-FFE6-4BA2-B817-2F47CAFD652B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E333-4070-43C9-8546-431DA5C5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06AC-4E5E-4FC1-BD8D-D263A2302AC2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C7EE-C240-46C1-9832-0683755EB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10DA-D456-47B0-BC35-FC093A88DBBB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F053-2E76-4CE3-AB12-E3C88B501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BA1F79-449C-44DD-976D-E0D984D9E23E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1A272-FED4-4F49-9034-8C37C827A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pPr algn="l"/>
            <a:r>
              <a:rPr lang="ru-RU" sz="5400" smtClean="0"/>
              <a:t>Наркомания…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401050" cy="1185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8 %</a:t>
            </a:r>
            <a:r>
              <a:rPr lang="ru-RU" smtClean="0">
                <a:solidFill>
                  <a:schemeClr val="bg1"/>
                </a:solidFill>
              </a:rPr>
              <a:t> украинцев в возрасте от 11 до 20 лет ежедневно потребляют наркотики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39261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Статистика…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625" y="2786063"/>
            <a:ext cx="84010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14%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 не реже двух раз в месяц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28625" y="3357563"/>
            <a:ext cx="84010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23%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- эпизодически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63" y="4549775"/>
            <a:ext cx="54292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Средний возраст потребления наркотиков за последние 10 лет снизился до 11 лет. Нередки случаи, когда наркоманами становились дети младшего школьного возраста и даже дошкольники…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tx1"/>
            </a:gs>
            <a:gs pos="50000">
              <a:schemeClr val="tx1"/>
            </a:gs>
            <a:gs pos="75000">
              <a:schemeClr val="tx2">
                <a:lumMod val="75000"/>
              </a:schemeClr>
            </a:gs>
            <a:gs pos="89999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Около 120 тыс. людей ежегодно погибают от наркомании, и её последствий (329 человек в сутки)</a:t>
            </a:r>
            <a:r>
              <a:rPr lang="ru-RU" dirty="0" smtClean="0"/>
              <a:t>);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782-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071688"/>
            <a:ext cx="54054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43674_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2071688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63" y="214313"/>
            <a:ext cx="8229600" cy="158273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latin typeface="+mn-lt"/>
              </a:rPr>
              <a:t>Только 2% наркоманов вылечиваются, остальные 98% - погибают, в основном не достигши                      30 летнего возраста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157587_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3075" y="2000250"/>
            <a:ext cx="58054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357188"/>
            <a:ext cx="8929687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В среднем продолжительность жизни инъекционного наркомана5 – 6 лет</a:t>
            </a:r>
          </a:p>
        </p:txBody>
      </p:sp>
      <p:pic>
        <p:nvPicPr>
          <p:cNvPr id="9" name="Рисунок 8" descr="1146916_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000250"/>
            <a:ext cx="57626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71500" y="714375"/>
            <a:ext cx="7812088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Более половины осужденных – наркоманы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Рисунок 10" descr="1153984_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9425" y="2000250"/>
            <a:ext cx="58229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8688" y="500063"/>
            <a:ext cx="7643812" cy="9540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97% наркоманов впервые попробовали наркотики в возрасте с 11 до 19 лет</a:t>
            </a:r>
          </a:p>
        </p:txBody>
      </p:sp>
      <p:pic>
        <p:nvPicPr>
          <p:cNvPr id="14" name="Рисунок 13" descr="1157678_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1984375"/>
            <a:ext cx="58578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8" y="571500"/>
            <a:ext cx="7858125" cy="954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98% детей, рожденных наркоманками  имеет физические или психические отклонения.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10" grpId="0" animBg="1"/>
      <p:bldP spid="10" grpId="1" animBg="1"/>
      <p:bldP spid="12" grpId="0" animBg="1"/>
      <p:bldP spid="12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4714875" cy="1143000"/>
          </a:xfrm>
        </p:spPr>
        <p:txBody>
          <a:bodyPr/>
          <a:lstStyle/>
          <a:p>
            <a:pPr algn="l"/>
            <a:r>
              <a:rPr lang="ru-RU" sz="5400" i="1" smtClean="0">
                <a:solidFill>
                  <a:schemeClr val="bg1"/>
                </a:solidFill>
                <a:latin typeface="Annabelle" pitchFamily="66" charset="0"/>
              </a:rPr>
              <a:t>Почему?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1428750"/>
            <a:ext cx="3757612" cy="1114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00B0F0"/>
                </a:solidFill>
              </a:rPr>
              <a:t>“Из любопытства”</a:t>
            </a:r>
            <a:endParaRPr lang="ru-RU" smtClean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250031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Некоторые люди считают, что            “в жизни надо все попробовать”, в том числе и наркотики Опасность наркотиков в таких случаях недооценивается, ведь таким экспериментаторам не приходит в голову прыгнуть с десятого этажа или лечь на рельсы.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Ради удовольствия…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3071813"/>
            <a:ext cx="6643688" cy="24288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Стремление к удовлетворению очень характерно для человека Но поиски наслаждения с помощью наркотиков приводят к тому, что ощущение “кайфа” становится все меньше, а тяжелых проблем - все больше.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“Утешение”, “Уход”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88" y="4714875"/>
            <a:ext cx="3186112" cy="183991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Глупо использовать наркотики как психотерапию. Это не решит ни одной проблемы, но создаст много новых и очень тяжелых.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1571625"/>
            <a:ext cx="4357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66"/>
                </a:solidFill>
                <a:latin typeface="Calibri" pitchFamily="34" charset="0"/>
              </a:rPr>
              <a:t>Возможность разобраться в себе</a:t>
            </a:r>
          </a:p>
          <a:p>
            <a:r>
              <a:rPr lang="ru-RU" sz="2400">
                <a:solidFill>
                  <a:srgbClr val="FF99CC"/>
                </a:solidFill>
                <a:latin typeface="Calibri" pitchFamily="34" charset="0"/>
              </a:rPr>
              <a:t>Возможность посмотреть на себя со стороны</a:t>
            </a:r>
          </a:p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Много свободного времени</a:t>
            </a:r>
          </a:p>
          <a:p>
            <a:r>
              <a:rPr lang="ru-RU" sz="2400">
                <a:solidFill>
                  <a:srgbClr val="92D050"/>
                </a:solidFill>
                <a:latin typeface="Calibri" pitchFamily="34" charset="0"/>
              </a:rPr>
              <a:t>Возможность для саморазвития</a:t>
            </a:r>
          </a:p>
          <a:p>
            <a:r>
              <a:rPr lang="ru-RU" sz="2400">
                <a:solidFill>
                  <a:srgbClr val="00B0F0"/>
                </a:solidFill>
                <a:latin typeface="Calibri" pitchFamily="34" charset="0"/>
              </a:rPr>
              <a:t>Возможность развития своих способностей</a:t>
            </a:r>
          </a:p>
          <a:p>
            <a:r>
              <a:rPr lang="ru-RU" sz="2400">
                <a:solidFill>
                  <a:srgbClr val="FFFF00"/>
                </a:solidFill>
                <a:latin typeface="Calibri" pitchFamily="34" charset="0"/>
              </a:rPr>
              <a:t>Возможность проводить время с близкими и родственниками…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8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Отсутствие цели…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86500"/>
            <a:ext cx="9144000" cy="571500"/>
          </a:xfrm>
          <a:solidFill>
            <a:schemeClr val="tx1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00500" y="1500188"/>
            <a:ext cx="5143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Счастье родных и близких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Удачное замужество (женитьба)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Карьера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Популярность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Деньги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Удачный выбор профессии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Хорошие друзья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Комфорт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Творчество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Путешествия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Красивая внешность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13" cy="1143000"/>
          </a:xfrm>
        </p:spPr>
        <p:txBody>
          <a:bodyPr/>
          <a:lstStyle/>
          <a:p>
            <a:r>
              <a:rPr lang="ru-RU" smtClean="0"/>
              <a:t>СПИД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Украина занимает I-ое место в Восточной Европе по темпу роста ВИЧ – инфекции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43500" y="214313"/>
            <a:ext cx="318611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ВИЧ</a:t>
            </a:r>
            <a:r>
              <a:rPr lang="ru-RU" sz="4400" dirty="0">
                <a:latin typeface="+mj-lt"/>
                <a:ea typeface="+mj-ea"/>
                <a:cs typeface="+mj-cs"/>
              </a:rPr>
              <a:t>               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413" name="Содержимое 2"/>
          <p:cNvSpPr txBox="1">
            <a:spLocks/>
          </p:cNvSpPr>
          <p:nvPr/>
        </p:nvSpPr>
        <p:spPr bwMode="auto">
          <a:xfrm>
            <a:off x="285750" y="2428875"/>
            <a:ext cx="8229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2857500"/>
            <a:ext cx="9072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99CC"/>
                </a:solidFill>
                <a:latin typeface="Calibri" pitchFamily="34" charset="0"/>
              </a:rPr>
              <a:t>Официально зарегистрировано 50 тыс. ВИЧ-инфицированных, но по данным ВООЗ – в 10 раз больше, т.е. – 500 тыс. человек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42148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15DB49"/>
                </a:solidFill>
                <a:latin typeface="Calibri" pitchFamily="34" charset="0"/>
              </a:rPr>
              <a:t>От общего количества ВИЧ – инфицированных, наркоманы составляют 88%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5786438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В Украине 450 тыс. молодых людей с двойным диагнозом – ВИЧ- наркомания…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Наркотики…</a:t>
            </a:r>
          </a:p>
        </p:txBody>
      </p:sp>
      <p:pic>
        <p:nvPicPr>
          <p:cNvPr id="4" name="Рисунок 3" descr="один дома маколейн Калкин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0" y="6072188"/>
            <a:ext cx="700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Главный герой культового фильма «Один дома»  Маколейн Калкин лечиться от наркотической зависимости…</a:t>
            </a:r>
          </a:p>
        </p:txBody>
      </p:sp>
      <p:pic>
        <p:nvPicPr>
          <p:cNvPr id="6" name="Рисунок 5" descr="рэпер Снуп Дог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6072188"/>
            <a:ext cx="692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Рэпер Снуп Дог осужден за потребление наркотиков</a:t>
            </a:r>
          </a:p>
        </p:txBody>
      </p:sp>
      <p:pic>
        <p:nvPicPr>
          <p:cNvPr id="8" name="Рисунок 7" descr="Уитни Хьюсто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071688"/>
            <a:ext cx="3013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6143625"/>
            <a:ext cx="564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Уитни Хьюстон безнадежная жертва наркотиков…</a:t>
            </a:r>
          </a:p>
        </p:txBody>
      </p:sp>
      <p:pic>
        <p:nvPicPr>
          <p:cNvPr id="10" name="Рисунок 9" descr="грег луганис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2143125"/>
            <a:ext cx="36607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85938" y="6143625"/>
            <a:ext cx="564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Мировой чемпион Грег Лунагис умер от СПИДа…</a:t>
            </a:r>
          </a:p>
        </p:txBody>
      </p:sp>
      <p:pic>
        <p:nvPicPr>
          <p:cNvPr id="12" name="Рисунок 11" descr="4500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20002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6072188"/>
            <a:ext cx="6643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Солист легендарной группы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Queen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, Фреди Меркьюри стал жертвой СПИДа… </a:t>
            </a:r>
          </a:p>
        </p:txBody>
      </p:sp>
      <p:pic>
        <p:nvPicPr>
          <p:cNvPr id="14" name="Рисунок 13" descr="Theatre_300dpi_4288x284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 build="allAtOnce"/>
      <p:bldP spid="9" grpId="0" build="allAtOnce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 истории…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1500188"/>
            <a:ext cx="3429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Знакомство человека с наркотиками  состоялось тысячелетия назад. Люди каменного века знали гашиш, опиум, кокаин и использовали их для поднятия боевого духа перед боевыми действиями или на религиозных обрядах.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14813" y="3714750"/>
            <a:ext cx="3643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Шумерская цивилизация оставила на глиняных табличках                                                                                                                                                     (3500 г. до н.э.) самые ранние советы по приготовлению и употреблению опиума. </a:t>
            </a:r>
          </a:p>
        </p:txBody>
      </p:sp>
      <p:pic>
        <p:nvPicPr>
          <p:cNvPr id="6" name="Рисунок 5" descr="492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4071938"/>
            <a:ext cx="2184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менный_век_(1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1428750"/>
            <a:ext cx="31972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5357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Шумеры называли его "гиль", </a:t>
            </a:r>
          </a:p>
          <a:p>
            <a:r>
              <a:rPr lang="ru-RU">
                <a:latin typeface="Calibri" pitchFamily="34" charset="0"/>
              </a:rPr>
              <a:t>что означает, "радость".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itayskiy-chay-chudesa-podnebesno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3500438"/>
            <a:ext cx="3838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aktu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428875"/>
            <a:ext cx="271462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1563" y="50006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Использование галлюциногенных грибов на религиозных ритуалах засвидетельствовано ранними источниками в Мексике, Скандинавии, Сибири. На стенах погребальных пещер индейцев Центральной Америки встречаются изображения людей, жующих листья коки (300 г. до н. э.).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72063" y="3500438"/>
            <a:ext cx="2786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Около 2700 года до н. э. В Китае уже использовали коноплю в виде настоя или чая. Император Шен Нунг предписывал своим подданным принимать этот чай в качестве лекарства от подагры и рассеянности, а от кашля и поноса предлагал использовать гашиш. </a:t>
            </a:r>
          </a:p>
        </p:txBody>
      </p:sp>
      <p:pic>
        <p:nvPicPr>
          <p:cNvPr id="7" name="Рисунок 6" descr="7307290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88" y="571500"/>
            <a:ext cx="24336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3000" y="714375"/>
            <a:ext cx="3786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Египетский папирус (X</a:t>
            </a:r>
            <a:r>
              <a:rPr lang="en-US">
                <a:latin typeface="Calibri" pitchFamily="34" charset="0"/>
              </a:rPr>
              <a:t>YI</a:t>
            </a:r>
            <a:r>
              <a:rPr lang="ru-RU">
                <a:latin typeface="Calibri" pitchFamily="34" charset="0"/>
              </a:rPr>
              <a:t> в. до н. э.) рекомендовал в качестве лечебного средства мак. </a:t>
            </a:r>
            <a:endParaRPr lang="en-US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В Греции в </a:t>
            </a:r>
            <a:r>
              <a:rPr lang="en-US">
                <a:latin typeface="Calibri" pitchFamily="34" charset="0"/>
              </a:rPr>
              <a:t>VII</a:t>
            </a:r>
            <a:r>
              <a:rPr lang="ru-RU">
                <a:latin typeface="Calibri" pitchFamily="34" charset="0"/>
              </a:rPr>
              <a:t> в. до н. э. применялись настойки, в состав которых включались вино, мед и опиум. Аристотель, Геродот и Гален в своих трудах описывали действие наркотиков.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71625" y="4643438"/>
            <a:ext cx="6357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Уже в древнеримские медики выяснили, что опиум может быть смертельным ядом. </a:t>
            </a:r>
          </a:p>
        </p:txBody>
      </p:sp>
      <p:pic>
        <p:nvPicPr>
          <p:cNvPr id="6" name="Рисунок 5" descr="opium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857250"/>
            <a:ext cx="28448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214438" y="3929063"/>
            <a:ext cx="664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Название "опиум" происходит от греческого "opium" - 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6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14438" y="571500"/>
            <a:ext cx="3857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Головка мака фигурирует также во многих мифах Древней Греции как символ забвения боли, мук, страданий. Древние греки верили, что он цветок мака вырос из слез Венеры, которые она проливала, узнав о смерти своего дорогого Адониса, и считали его необходимым атрибутом бога сна - Гипноса и его родного брата, бога смерти - Танатоса. </a:t>
            </a:r>
          </a:p>
        </p:txBody>
      </p:sp>
      <p:pic>
        <p:nvPicPr>
          <p:cNvPr id="5" name="Рисунок 4" descr="hr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29063"/>
            <a:ext cx="2540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och0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571500"/>
            <a:ext cx="27511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571875"/>
            <a:ext cx="29940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14438" y="500063"/>
            <a:ext cx="1928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конце </a:t>
            </a:r>
            <a:r>
              <a:rPr lang="en-US">
                <a:latin typeface="Calibri" pitchFamily="34" charset="0"/>
              </a:rPr>
              <a:t>XIII</a:t>
            </a:r>
            <a:r>
              <a:rPr lang="ru-RU">
                <a:latin typeface="Calibri" pitchFamily="34" charset="0"/>
              </a:rPr>
              <a:t> в. крестоносцы привезли с Ближнего Востока в Европу опиум как средство одурманивания. 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3375" y="3429000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Но благодаря средневековой инквизиции использование опиума притормозилось на несколько веков. </a:t>
            </a:r>
          </a:p>
        </p:txBody>
      </p:sp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85750"/>
            <a:ext cx="47482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orquemb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286250"/>
            <a:ext cx="29257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415581">
            <a:off x="1036638" y="1298575"/>
            <a:ext cx="3225800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В 1805 году удалось                                                                                                                      выделить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морфин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Franklin Gothic Medium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 а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1956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 году </a:t>
            </a:r>
            <a:r>
              <a:rPr lang="ru-RU" sz="2000" i="1" u="sng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появились шприцы и наркомания стала развиваться через уколы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Franklin Gothic Medium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1860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 году немецкий химик Альберт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Ниман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 получил активный алкалоид и назвал его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кокаином.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rPr>
              <a:t>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357188"/>
            <a:ext cx="47863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На наших землях издавна выращивались </a:t>
            </a:r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конопля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и </a:t>
            </a:r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мак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для производства многих вещей в хозяйстве. </a:t>
            </a:r>
          </a:p>
          <a:p>
            <a:endParaRPr lang="ru-RU">
              <a:latin typeface="Calibri" pitchFamily="34" charset="0"/>
            </a:endParaRPr>
          </a:p>
          <a:p>
            <a:endParaRPr lang="ru-RU" sz="2400" b="1">
              <a:latin typeface="Calibri" pitchFamily="34" charset="0"/>
            </a:endParaRPr>
          </a:p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Распространение наркотиков началось в 60 – е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0" y="1214438"/>
            <a:ext cx="3714750" cy="54117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Употребление наркотического вещества постепенно  заменяет собой естественное болеутоляющее, вырабатываемое нашим организмом…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mtClean="0">
                <a:solidFill>
                  <a:srgbClr val="FFFF00"/>
                </a:solidFill>
              </a:rPr>
              <a:t>Воздействие на мозг</a:t>
            </a:r>
          </a:p>
        </p:txBody>
      </p:sp>
      <p:sp>
        <p:nvSpPr>
          <p:cNvPr id="4" name="Овал 3"/>
          <p:cNvSpPr/>
          <p:nvPr/>
        </p:nvSpPr>
        <p:spPr>
          <a:xfrm>
            <a:off x="2071688" y="2428875"/>
            <a:ext cx="642937" cy="64293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14500" y="2000250"/>
            <a:ext cx="214313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43250" y="2928938"/>
            <a:ext cx="214313" cy="21431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86000" y="3286125"/>
            <a:ext cx="214313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38" y="1928813"/>
            <a:ext cx="214312" cy="21431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750" y="3357563"/>
            <a:ext cx="214313" cy="21431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0125" y="2786063"/>
            <a:ext cx="214313" cy="21431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33738" y="2233613"/>
            <a:ext cx="214312" cy="21431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57375" y="2428875"/>
            <a:ext cx="214313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3714750"/>
            <a:ext cx="214313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728765">
            <a:off x="617639" y="5465946"/>
            <a:ext cx="4553682" cy="92333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Привыкание…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6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6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6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6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6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6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6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6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6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807</Words>
  <PresentationFormat>Экран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Franklin Gothic Medium</vt:lpstr>
      <vt:lpstr>Annabelle</vt:lpstr>
      <vt:lpstr>Тема Office</vt:lpstr>
      <vt:lpstr>Наркомания…</vt:lpstr>
      <vt:lpstr>Из истории…</vt:lpstr>
      <vt:lpstr>Слайд 3</vt:lpstr>
      <vt:lpstr>Слайд 4</vt:lpstr>
      <vt:lpstr>Слайд 5</vt:lpstr>
      <vt:lpstr>Слайд 6</vt:lpstr>
      <vt:lpstr>Слайд 7</vt:lpstr>
      <vt:lpstr>Слайд 8</vt:lpstr>
      <vt:lpstr>Воздействие на мозг</vt:lpstr>
      <vt:lpstr>Слайд 10</vt:lpstr>
      <vt:lpstr>Около 120 тыс. людей ежегодно погибают от наркомании, и её последствий (329 человек в сутки)); </vt:lpstr>
      <vt:lpstr>Почему?</vt:lpstr>
      <vt:lpstr>Ради удовольствия…</vt:lpstr>
      <vt:lpstr>“Утешение”, “Уход” </vt:lpstr>
      <vt:lpstr>Отсутствие цели…</vt:lpstr>
      <vt:lpstr>СПИД                </vt:lpstr>
      <vt:lpstr>Наркотики…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Наркомания…</dc:title>
  <dc:creator>valery</dc:creator>
  <cp:lastModifiedBy>valery</cp:lastModifiedBy>
  <cp:revision>45</cp:revision>
  <dcterms:modified xsi:type="dcterms:W3CDTF">2017-03-05T14:56:10Z</dcterms:modified>
</cp:coreProperties>
</file>