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3" r:id="rId16"/>
    <p:sldId id="269" r:id="rId17"/>
    <p:sldId id="274" r:id="rId18"/>
    <p:sldId id="270" r:id="rId19"/>
    <p:sldId id="275" r:id="rId20"/>
    <p:sldId id="271" r:id="rId21"/>
    <p:sldId id="276" r:id="rId22"/>
    <p:sldId id="277" r:id="rId23"/>
    <p:sldId id="278"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83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BBBA97-3D3B-4DC8-8230-66EA9B72753A}" type="datetimeFigureOut">
              <a:rPr lang="uk-UA" smtClean="0"/>
              <a:pPr/>
              <a:t>16.03.2016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B0F0">
                <a:alpha val="67000"/>
              </a:srgbClr>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BBA97-3D3B-4DC8-8230-66EA9B72753A}" type="datetimeFigureOut">
              <a:rPr lang="uk-UA" smtClean="0"/>
              <a:pPr/>
              <a:t>16.03.2016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857DF-488A-4235-BA42-C0884843A18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5000" b="1" dirty="0" smtClean="0">
                <a:solidFill>
                  <a:srgbClr val="002060"/>
                </a:solidFill>
              </a:rPr>
              <a:t>Майстерність </a:t>
            </a:r>
            <a:r>
              <a:rPr lang="uk-UA" sz="5000" b="1" dirty="0" smtClean="0">
                <a:solidFill>
                  <a:srgbClr val="002060"/>
                </a:solidFill>
              </a:rPr>
              <a:t>маскування</a:t>
            </a:r>
            <a:br>
              <a:rPr lang="uk-UA" sz="5000" b="1" dirty="0" smtClean="0">
                <a:solidFill>
                  <a:srgbClr val="002060"/>
                </a:solidFill>
              </a:rPr>
            </a:br>
            <a:r>
              <a:rPr lang="uk-UA" sz="5000" b="1" dirty="0" smtClean="0">
                <a:solidFill>
                  <a:srgbClr val="002060"/>
                </a:solidFill>
              </a:rPr>
              <a:t>Тема:вивчити як маскуються тварини.</a:t>
            </a:r>
            <a:endParaRPr lang="uk-UA" sz="50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pPr algn="l"/>
            <a:r>
              <a:rPr lang="uk-UA" sz="2800" b="1" dirty="0" smtClean="0"/>
              <a:t>У лісах часто можна зустріти кращі приклади маскувального фарбування тварин. Нерівномірне сонячне освітлення привертає в ці місця плямистих і смугастих тварин, які майже повністю зливаються з довкіллям.</a:t>
            </a:r>
            <a:br>
              <a:rPr lang="uk-UA" sz="2800" b="1" dirty="0" smtClean="0"/>
            </a:br>
            <a:r>
              <a:rPr lang="uk-UA" sz="2800" b="1" dirty="0" smtClean="0"/>
              <a:t/>
            </a:r>
            <a:br>
              <a:rPr lang="uk-UA" sz="2800" b="1" dirty="0" smtClean="0"/>
            </a:br>
            <a:r>
              <a:rPr lang="uk-UA" sz="2800" b="1" dirty="0" smtClean="0"/>
              <a:t>Деякі метелики, наприклад, подібні ураженого цвіллю листочка. Богомол, якого важко відрізнити від сухої гілочки, сидить нерухомо, підстерігаючи здобич. Серед зеленого листя і сухої трави це довгасте комаха є практично непомітним.</a:t>
            </a:r>
            <a:endParaRPr lang="uk-UA"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122" name="Picture 2" descr="J:\6 незаметним.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pPr algn="l"/>
            <a:r>
              <a:rPr lang="uk-UA" sz="3200" b="1" dirty="0" smtClean="0"/>
              <a:t>Гусениці </a:t>
            </a:r>
            <a:r>
              <a:rPr lang="uk-UA" sz="3200" b="1" dirty="0" err="1" smtClean="0"/>
              <a:t>пядениц</a:t>
            </a:r>
            <a:r>
              <a:rPr lang="uk-UA" sz="3200" b="1" dirty="0" smtClean="0"/>
              <a:t> навчилися добре імітувати гілочки, і у них на спинах навіть з'явилися своєрідні </a:t>
            </a:r>
            <a:r>
              <a:rPr lang="uk-UA" sz="3200" b="1" dirty="0" err="1" smtClean="0"/>
              <a:t>“нирки</a:t>
            </a:r>
            <a:r>
              <a:rPr lang="uk-UA" sz="3200" b="1" dirty="0" smtClean="0"/>
              <a:t> “. Видати їх можуть тільки необережні рухи. Плоске коричневе тіло рогатої жаби абсолютно непомітне серед опалого листя</a:t>
            </a:r>
            <a:endParaRPr lang="uk-UA"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endParaRPr lang="uk-UA" dirty="0"/>
          </a:p>
        </p:txBody>
      </p:sp>
      <p:pic>
        <p:nvPicPr>
          <p:cNvPr id="6149" name="Picture 5" descr="J:\2_42.jpg"/>
          <p:cNvPicPr>
            <a:picLocks noChangeAspect="1" noChangeArrowheads="1"/>
          </p:cNvPicPr>
          <p:nvPr/>
        </p:nvPicPr>
        <p:blipFill>
          <a:blip r:embed="rId2"/>
          <a:srcRect/>
          <a:stretch>
            <a:fillRect/>
          </a:stretch>
        </p:blipFill>
        <p:spPr bwMode="auto">
          <a:xfrm>
            <a:off x="0" y="1"/>
            <a:ext cx="5569343" cy="3714752"/>
          </a:xfrm>
          <a:prstGeom prst="rect">
            <a:avLst/>
          </a:prstGeom>
          <a:noFill/>
        </p:spPr>
      </p:pic>
      <p:pic>
        <p:nvPicPr>
          <p:cNvPr id="6150" name="Picture 6" descr="J:\3_42.jpg"/>
          <p:cNvPicPr>
            <a:picLocks noChangeAspect="1" noChangeArrowheads="1"/>
          </p:cNvPicPr>
          <p:nvPr/>
        </p:nvPicPr>
        <p:blipFill>
          <a:blip r:embed="rId3"/>
          <a:srcRect/>
          <a:stretch>
            <a:fillRect/>
          </a:stretch>
        </p:blipFill>
        <p:spPr bwMode="auto">
          <a:xfrm>
            <a:off x="3574656" y="3143248"/>
            <a:ext cx="5569344" cy="37147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pPr algn="l"/>
            <a:r>
              <a:rPr lang="uk-UA" sz="2800" b="1" dirty="0" smtClean="0"/>
              <a:t>Самки фазана дрімлюги, крижня та інших видів птахів гніздяться на землі, мають коричневе оперення з темними і світлими плямами. Така забарвлення допомагає їм злитися з навколишнім середовищем.</a:t>
            </a:r>
            <a:br>
              <a:rPr lang="uk-UA" sz="2800" b="1" dirty="0" smtClean="0"/>
            </a:br>
            <a:r>
              <a:rPr lang="uk-UA" sz="2800" b="1" dirty="0" smtClean="0"/>
              <a:t>Самка малого </a:t>
            </a:r>
            <a:r>
              <a:rPr lang="uk-UA" sz="2800" b="1" dirty="0" err="1" smtClean="0"/>
              <a:t>зуйка</a:t>
            </a:r>
            <a:r>
              <a:rPr lang="uk-UA" sz="2800" b="1" dirty="0" smtClean="0"/>
              <a:t> відкладає яйця в неглибокій ямці серед гальки, її точкові яйця абсолютно непомітні на тлі гальки. Самка також добре замаскована, завдяки чорним, білим і коричневим смугах, контури її тіла здаються розмитими, і ворог його не бачить.</a:t>
            </a:r>
            <a:endParaRPr lang="uk-UA"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lstStyle/>
          <a:p>
            <a:endParaRPr lang="uk-UA" dirty="0"/>
          </a:p>
        </p:txBody>
      </p:sp>
      <p:pic>
        <p:nvPicPr>
          <p:cNvPr id="7170" name="Picture 2" descr="J:\3 дерева.jpg"/>
          <p:cNvPicPr>
            <a:picLocks noChangeAspect="1" noChangeArrowheads="1"/>
          </p:cNvPicPr>
          <p:nvPr/>
        </p:nvPicPr>
        <p:blipFill>
          <a:blip r:embed="rId2"/>
          <a:srcRect/>
          <a:stretch>
            <a:fillRect/>
          </a:stretch>
        </p:blipFill>
        <p:spPr bwMode="auto">
          <a:xfrm>
            <a:off x="-1" y="0"/>
            <a:ext cx="5328673" cy="3571876"/>
          </a:xfrm>
          <a:prstGeom prst="rect">
            <a:avLst/>
          </a:prstGeom>
          <a:noFill/>
        </p:spPr>
      </p:pic>
      <p:pic>
        <p:nvPicPr>
          <p:cNvPr id="7171" name="Picture 3" descr="J:\4_42.jpg"/>
          <p:cNvPicPr>
            <a:picLocks noChangeAspect="1" noChangeArrowheads="1"/>
          </p:cNvPicPr>
          <p:nvPr/>
        </p:nvPicPr>
        <p:blipFill>
          <a:blip r:embed="rId3"/>
          <a:srcRect/>
          <a:stretch>
            <a:fillRect/>
          </a:stretch>
        </p:blipFill>
        <p:spPr bwMode="auto">
          <a:xfrm>
            <a:off x="0" y="3571876"/>
            <a:ext cx="9144000" cy="3286124"/>
          </a:xfrm>
          <a:prstGeom prst="rect">
            <a:avLst/>
          </a:prstGeom>
          <a:noFill/>
        </p:spPr>
      </p:pic>
      <p:pic>
        <p:nvPicPr>
          <p:cNvPr id="7172" name="Picture 4" descr="J:\7 листків.jpg"/>
          <p:cNvPicPr>
            <a:picLocks noChangeAspect="1" noChangeArrowheads="1"/>
          </p:cNvPicPr>
          <p:nvPr/>
        </p:nvPicPr>
        <p:blipFill>
          <a:blip r:embed="rId4"/>
          <a:srcRect/>
          <a:stretch>
            <a:fillRect/>
          </a:stretch>
        </p:blipFill>
        <p:spPr bwMode="auto">
          <a:xfrm>
            <a:off x="4381500" y="0"/>
            <a:ext cx="4762500" cy="35718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Бугай (водяний бик) влаштовує гніздо в очеретах. Вона непомітна в заростях завдяки тому, що на тілі має поздовжні смужки. Відчувши небезпеку, цей птах піднімає вгору дзьоб і повільно погойдується разом з очеретом, тому помітити його практично неможливо.</a:t>
            </a:r>
            <a:br>
              <a:rPr lang="uk-UA" sz="2800" b="1" dirty="0" smtClean="0"/>
            </a:br>
            <a:r>
              <a:rPr lang="uk-UA" sz="2800" b="1" dirty="0" smtClean="0"/>
              <a:t>Для австралійських </a:t>
            </a:r>
            <a:r>
              <a:rPr lang="uk-UA" sz="2800" b="1" dirty="0" err="1" smtClean="0"/>
              <a:t>жаборотиков</a:t>
            </a:r>
            <a:r>
              <a:rPr lang="uk-UA" sz="2800" b="1" dirty="0" smtClean="0"/>
              <a:t> характерна спеціальна маскування. Вони сидять на гілці, витягуються вгору і застигають в такому положенні - здається, ніби це не птах, а зламаний сучок. У багатьох птахів, що живуть у кронах дерев, синя груди і зелені спинки. Зверху птах подібна листу, а знизу темної крапки в небі. Це дозволяє птахам уникати небезпек.</a:t>
            </a:r>
            <a:endParaRPr lang="uk-UA"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endParaRPr lang="uk-UA" dirty="0"/>
          </a:p>
        </p:txBody>
      </p:sp>
      <p:pic>
        <p:nvPicPr>
          <p:cNvPr id="8194" name="Picture 2" descr="J:\11 здобичі.jpg"/>
          <p:cNvPicPr>
            <a:picLocks noChangeAspect="1" noChangeArrowheads="1"/>
          </p:cNvPicPr>
          <p:nvPr/>
        </p:nvPicPr>
        <p:blipFill>
          <a:blip r:embed="rId2"/>
          <a:srcRect/>
          <a:stretch>
            <a:fillRect/>
          </a:stretch>
        </p:blipFill>
        <p:spPr bwMode="auto">
          <a:xfrm>
            <a:off x="0" y="0"/>
            <a:ext cx="4857752" cy="3756501"/>
          </a:xfrm>
          <a:prstGeom prst="rect">
            <a:avLst/>
          </a:prstGeom>
          <a:noFill/>
        </p:spPr>
      </p:pic>
      <p:pic>
        <p:nvPicPr>
          <p:cNvPr id="8195" name="Picture 3" descr="J:\9 самка.jpg"/>
          <p:cNvPicPr>
            <a:picLocks noChangeAspect="1" noChangeArrowheads="1"/>
          </p:cNvPicPr>
          <p:nvPr/>
        </p:nvPicPr>
        <p:blipFill>
          <a:blip r:embed="rId3"/>
          <a:srcRect/>
          <a:stretch>
            <a:fillRect/>
          </a:stretch>
        </p:blipFill>
        <p:spPr bwMode="auto">
          <a:xfrm>
            <a:off x="0" y="3071810"/>
            <a:ext cx="6572264" cy="3786190"/>
          </a:xfrm>
          <a:prstGeom prst="rect">
            <a:avLst/>
          </a:prstGeom>
          <a:noFill/>
        </p:spPr>
      </p:pic>
      <p:pic>
        <p:nvPicPr>
          <p:cNvPr id="8196" name="Picture 4" descr="J:\8 бачить.jpg"/>
          <p:cNvPicPr>
            <a:picLocks noChangeAspect="1" noChangeArrowheads="1"/>
          </p:cNvPicPr>
          <p:nvPr/>
        </p:nvPicPr>
        <p:blipFill>
          <a:blip r:embed="rId4"/>
          <a:srcRect/>
          <a:stretch>
            <a:fillRect/>
          </a:stretch>
        </p:blipFill>
        <p:spPr bwMode="auto">
          <a:xfrm>
            <a:off x="4857752" y="928670"/>
            <a:ext cx="4286248" cy="507207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pPr algn="l"/>
            <a:r>
              <a:rPr lang="ru-RU" sz="2400" b="1" dirty="0" err="1" smtClean="0"/>
              <a:t>Майї</a:t>
            </a:r>
            <a:r>
              <a:rPr lang="ru-RU" sz="2400" b="1" dirty="0" smtClean="0"/>
              <a:t> (</a:t>
            </a:r>
            <a:r>
              <a:rPr lang="ru-RU" sz="2400" b="1" dirty="0" err="1" smtClean="0"/>
              <a:t>краби</a:t>
            </a:r>
            <a:r>
              <a:rPr lang="ru-RU" sz="2400" b="1" dirty="0" smtClean="0"/>
              <a:t>) </a:t>
            </a:r>
            <a:r>
              <a:rPr lang="ru-RU" sz="2400" b="1" dirty="0" err="1" smtClean="0"/>
              <a:t>з</a:t>
            </a:r>
            <a:r>
              <a:rPr lang="ru-RU" sz="2400" b="1" dirty="0" smtClean="0"/>
              <a:t> метою </a:t>
            </a:r>
            <a:r>
              <a:rPr lang="ru-RU" sz="2400" b="1" dirty="0" err="1" smtClean="0"/>
              <a:t>маскування</a:t>
            </a:r>
            <a:r>
              <a:rPr lang="ru-RU" sz="2400" b="1" dirty="0" smtClean="0"/>
              <a:t> </a:t>
            </a:r>
            <a:r>
              <a:rPr lang="ru-RU" sz="2400" b="1" dirty="0" err="1" smtClean="0"/>
              <a:t>прикріплюють</a:t>
            </a:r>
            <a:r>
              <a:rPr lang="ru-RU" sz="2400" b="1" dirty="0" smtClean="0"/>
              <a:t> до </a:t>
            </a:r>
            <a:r>
              <a:rPr lang="ru-RU" sz="2400" b="1" dirty="0" err="1" smtClean="0"/>
              <a:t>свого</a:t>
            </a:r>
            <a:r>
              <a:rPr lang="ru-RU" sz="2400" b="1" dirty="0" smtClean="0"/>
              <a:t> </a:t>
            </a:r>
            <a:r>
              <a:rPr lang="ru-RU" sz="2400" b="1" dirty="0" err="1" smtClean="0"/>
              <a:t>панцира</a:t>
            </a:r>
            <a:r>
              <a:rPr lang="ru-RU" sz="2400" b="1" dirty="0" smtClean="0"/>
              <a:t> </a:t>
            </a:r>
            <a:r>
              <a:rPr lang="ru-RU" sz="2400" b="1" dirty="0" err="1" smtClean="0"/>
              <a:t>або</a:t>
            </a:r>
            <a:r>
              <a:rPr lang="ru-RU" sz="2400" b="1" dirty="0" smtClean="0"/>
              <a:t> клешням </a:t>
            </a:r>
            <a:r>
              <a:rPr lang="ru-RU" sz="2400" b="1" dirty="0" err="1" smtClean="0"/>
              <a:t>живі</a:t>
            </a:r>
            <a:r>
              <a:rPr lang="ru-RU" sz="2400" b="1" dirty="0" smtClean="0"/>
              <a:t> </a:t>
            </a:r>
            <a:r>
              <a:rPr lang="ru-RU" sz="2400" b="1" dirty="0" err="1" smtClean="0"/>
              <a:t>актинії</a:t>
            </a:r>
            <a:r>
              <a:rPr lang="ru-RU" sz="2400" b="1" dirty="0" smtClean="0"/>
              <a:t> </a:t>
            </a:r>
            <a:r>
              <a:rPr lang="ru-RU" sz="2400" b="1" dirty="0" err="1" smtClean="0"/>
              <a:t>і</a:t>
            </a:r>
            <a:r>
              <a:rPr lang="ru-RU" sz="2400" b="1" dirty="0" smtClean="0"/>
              <a:t> губки. Таким чином, вони не </a:t>
            </a:r>
            <a:r>
              <a:rPr lang="ru-RU" sz="2400" b="1" dirty="0" err="1" smtClean="0"/>
              <a:t>тільки</a:t>
            </a:r>
            <a:r>
              <a:rPr lang="ru-RU" sz="2400" b="1" dirty="0" smtClean="0"/>
              <a:t> </a:t>
            </a:r>
            <a:r>
              <a:rPr lang="ru-RU" sz="2400" b="1" dirty="0" err="1" smtClean="0"/>
              <a:t>маскуються</a:t>
            </a:r>
            <a:r>
              <a:rPr lang="ru-RU" sz="2400" b="1" dirty="0" smtClean="0"/>
              <a:t>, </a:t>
            </a:r>
            <a:r>
              <a:rPr lang="ru-RU" sz="2400" b="1" dirty="0" err="1" smtClean="0"/>
              <a:t>але</a:t>
            </a:r>
            <a:r>
              <a:rPr lang="ru-RU" sz="2400" b="1" dirty="0" smtClean="0"/>
              <a:t> </a:t>
            </a:r>
            <a:r>
              <a:rPr lang="ru-RU" sz="2400" b="1" dirty="0" err="1" smtClean="0"/>
              <a:t>і</a:t>
            </a:r>
            <a:r>
              <a:rPr lang="ru-RU" sz="2400" b="1" dirty="0" smtClean="0"/>
              <a:t> </a:t>
            </a:r>
            <a:r>
              <a:rPr lang="ru-RU" sz="2400" b="1" dirty="0" err="1" smtClean="0"/>
              <a:t>захищаються</a:t>
            </a:r>
            <a:r>
              <a:rPr lang="ru-RU" sz="2400" b="1" dirty="0" smtClean="0"/>
              <a:t> </a:t>
            </a:r>
            <a:r>
              <a:rPr lang="ru-RU" sz="2400" b="1" dirty="0" err="1" smtClean="0"/>
              <a:t>від</a:t>
            </a:r>
            <a:r>
              <a:rPr lang="ru-RU" sz="2400" b="1" dirty="0" smtClean="0"/>
              <a:t> </a:t>
            </a:r>
            <a:r>
              <a:rPr lang="ru-RU" sz="2400" b="1" dirty="0" err="1" smtClean="0"/>
              <a:t>потенційних</a:t>
            </a:r>
            <a:r>
              <a:rPr lang="ru-RU" sz="2400" b="1" dirty="0" smtClean="0"/>
              <a:t> </a:t>
            </a:r>
            <a:r>
              <a:rPr lang="ru-RU" sz="2400" b="1" dirty="0" err="1" smtClean="0"/>
              <a:t>ворогів</a:t>
            </a:r>
            <a:r>
              <a:rPr lang="ru-RU" sz="2400" b="1" dirty="0" smtClean="0"/>
              <a:t>. Личинки ручейника, </a:t>
            </a:r>
            <a:r>
              <a:rPr lang="ru-RU" sz="2400" b="1" dirty="0" err="1" smtClean="0"/>
              <a:t>які</a:t>
            </a:r>
            <a:r>
              <a:rPr lang="ru-RU" sz="2400" b="1" dirty="0" smtClean="0"/>
              <a:t> </a:t>
            </a:r>
            <a:r>
              <a:rPr lang="ru-RU" sz="2400" b="1" dirty="0" err="1" smtClean="0"/>
              <a:t>живуть</a:t>
            </a:r>
            <a:r>
              <a:rPr lang="ru-RU" sz="2400" b="1" dirty="0" smtClean="0"/>
              <a:t> у </a:t>
            </a:r>
            <a:r>
              <a:rPr lang="ru-RU" sz="2400" b="1" dirty="0" err="1" smtClean="0"/>
              <a:t>воді</a:t>
            </a:r>
            <a:r>
              <a:rPr lang="ru-RU" sz="2400" b="1" dirty="0" smtClean="0"/>
              <a:t>, </a:t>
            </a:r>
            <a:r>
              <a:rPr lang="ru-RU" sz="2400" b="1" dirty="0" err="1" smtClean="0"/>
              <a:t>ховаються</a:t>
            </a:r>
            <a:r>
              <a:rPr lang="ru-RU" sz="2400" b="1" dirty="0" smtClean="0"/>
              <a:t> в трубках, </a:t>
            </a:r>
            <a:r>
              <a:rPr lang="ru-RU" sz="2400" b="1" dirty="0" err="1" smtClean="0"/>
              <a:t>побудованих</a:t>
            </a:r>
            <a:r>
              <a:rPr lang="ru-RU" sz="2400" b="1" dirty="0" smtClean="0"/>
              <a:t> </a:t>
            </a:r>
            <a:r>
              <a:rPr lang="ru-RU" sz="2400" b="1" dirty="0" err="1" smtClean="0"/>
              <a:t>з</a:t>
            </a:r>
            <a:r>
              <a:rPr lang="ru-RU" sz="2400" b="1" dirty="0" smtClean="0"/>
              <a:t> </a:t>
            </a:r>
            <a:r>
              <a:rPr lang="ru-RU" sz="2400" b="1" dirty="0" err="1" smtClean="0"/>
              <a:t>піску</a:t>
            </a:r>
            <a:r>
              <a:rPr lang="ru-RU" sz="2400" b="1" dirty="0" smtClean="0"/>
              <a:t>, </a:t>
            </a:r>
            <a:r>
              <a:rPr lang="ru-RU" sz="2400" b="1" dirty="0" err="1" smtClean="0"/>
              <a:t>камінчиків</a:t>
            </a:r>
            <a:r>
              <a:rPr lang="ru-RU" sz="2400" b="1" dirty="0" smtClean="0"/>
              <a:t> </a:t>
            </a:r>
            <a:r>
              <a:rPr lang="ru-RU" sz="2400" b="1" dirty="0" err="1" smtClean="0"/>
              <a:t>і</a:t>
            </a:r>
            <a:r>
              <a:rPr lang="ru-RU" sz="2400" b="1" dirty="0" smtClean="0"/>
              <a:t> </a:t>
            </a:r>
            <a:r>
              <a:rPr lang="ru-RU" sz="2400" b="1" dirty="0" err="1" smtClean="0"/>
              <a:t>шматочків</a:t>
            </a:r>
            <a:r>
              <a:rPr lang="ru-RU" sz="2400" b="1" dirty="0" smtClean="0"/>
              <a:t> дерева.</a:t>
            </a:r>
            <a:br>
              <a:rPr lang="ru-RU" sz="2400" b="1" dirty="0" smtClean="0"/>
            </a:br>
            <a:r>
              <a:rPr lang="ru-RU" sz="2400" b="1" dirty="0" smtClean="0"/>
              <a:t>Для </a:t>
            </a:r>
            <a:r>
              <a:rPr lang="ru-RU" sz="2400" b="1" dirty="0" err="1" smtClean="0"/>
              <a:t>безпеки</a:t>
            </a:r>
            <a:r>
              <a:rPr lang="ru-RU" sz="2400" b="1" dirty="0" smtClean="0"/>
              <a:t> </a:t>
            </a:r>
            <a:r>
              <a:rPr lang="ru-RU" sz="2400" b="1" dirty="0" err="1" smtClean="0"/>
              <a:t>однієї</a:t>
            </a:r>
            <a:r>
              <a:rPr lang="ru-RU" sz="2400" b="1" dirty="0" smtClean="0"/>
              <a:t> </a:t>
            </a:r>
            <a:r>
              <a:rPr lang="ru-RU" sz="2400" b="1" dirty="0" err="1" smtClean="0"/>
              <a:t>лише</a:t>
            </a:r>
            <a:r>
              <a:rPr lang="ru-RU" sz="2400" b="1" dirty="0" smtClean="0"/>
              <a:t> </a:t>
            </a:r>
            <a:r>
              <a:rPr lang="ru-RU" sz="2400" b="1" dirty="0" err="1" smtClean="0"/>
              <a:t>забарвлення</a:t>
            </a:r>
            <a:r>
              <a:rPr lang="ru-RU" sz="2400" b="1" dirty="0" smtClean="0"/>
              <a:t> мало. Поперечно - </a:t>
            </a:r>
            <a:r>
              <a:rPr lang="ru-RU" sz="2400" b="1" dirty="0" err="1" smtClean="0"/>
              <a:t>смугаста</a:t>
            </a:r>
            <a:r>
              <a:rPr lang="ru-RU" sz="2400" b="1" dirty="0" smtClean="0"/>
              <a:t> </a:t>
            </a:r>
            <a:r>
              <a:rPr lang="ru-RU" sz="2400" b="1" dirty="0" err="1" smtClean="0"/>
              <a:t>нічна</a:t>
            </a:r>
            <a:r>
              <a:rPr lang="ru-RU" sz="2400" b="1" dirty="0" smtClean="0"/>
              <a:t> </a:t>
            </a:r>
            <a:r>
              <a:rPr lang="ru-RU" sz="2400" b="1" dirty="0" err="1" smtClean="0"/>
              <a:t>метелик</a:t>
            </a:r>
            <a:r>
              <a:rPr lang="ru-RU" sz="2400" b="1" dirty="0" smtClean="0"/>
              <a:t> буде </a:t>
            </a:r>
            <a:r>
              <a:rPr lang="ru-RU" sz="2400" b="1" dirty="0" err="1" smtClean="0"/>
              <a:t>помітна</a:t>
            </a:r>
            <a:r>
              <a:rPr lang="ru-RU" sz="2400" b="1" dirty="0" smtClean="0"/>
              <a:t> </a:t>
            </a:r>
            <a:r>
              <a:rPr lang="ru-RU" sz="2400" b="1" dirty="0" err="1" smtClean="0"/>
              <a:t>здалеку</a:t>
            </a:r>
            <a:r>
              <a:rPr lang="ru-RU" sz="2400" b="1" dirty="0" smtClean="0"/>
              <a:t>, </a:t>
            </a:r>
            <a:r>
              <a:rPr lang="ru-RU" sz="2400" b="1" dirty="0" err="1" smtClean="0"/>
              <a:t>якщо</a:t>
            </a:r>
            <a:r>
              <a:rPr lang="ru-RU" sz="2400" b="1" dirty="0" smtClean="0"/>
              <a:t> вона </a:t>
            </a:r>
            <a:r>
              <a:rPr lang="ru-RU" sz="2400" b="1" dirty="0" err="1" smtClean="0"/>
              <a:t>сяде</a:t>
            </a:r>
            <a:r>
              <a:rPr lang="ru-RU" sz="2400" b="1" dirty="0" smtClean="0"/>
              <a:t> на </a:t>
            </a:r>
            <a:r>
              <a:rPr lang="ru-RU" sz="2400" b="1" dirty="0" err="1" smtClean="0"/>
              <a:t>стовбур</a:t>
            </a:r>
            <a:r>
              <a:rPr lang="ru-RU" sz="2400" b="1" dirty="0" smtClean="0"/>
              <a:t> дерева не </a:t>
            </a:r>
            <a:r>
              <a:rPr lang="ru-RU" sz="2400" b="1" dirty="0" err="1" smtClean="0"/>
              <a:t>з</a:t>
            </a:r>
            <a:r>
              <a:rPr lang="ru-RU" sz="2400" b="1" dirty="0" smtClean="0"/>
              <a:t> «</a:t>
            </a:r>
            <a:r>
              <a:rPr lang="ru-RU" sz="2400" b="1" dirty="0" err="1" smtClean="0"/>
              <a:t>тієї</a:t>
            </a:r>
            <a:r>
              <a:rPr lang="ru-RU" sz="2400" b="1" dirty="0" smtClean="0"/>
              <a:t>» </a:t>
            </a:r>
            <a:r>
              <a:rPr lang="ru-RU" sz="2400" b="1" dirty="0" err="1" smtClean="0"/>
              <a:t>сторони</a:t>
            </a:r>
            <a:r>
              <a:rPr lang="ru-RU" sz="2400" b="1" dirty="0" smtClean="0"/>
              <a:t>. </a:t>
            </a:r>
            <a:r>
              <a:rPr lang="ru-RU" sz="2400" b="1" dirty="0" err="1" smtClean="0"/>
              <a:t>Тварини</a:t>
            </a:r>
            <a:r>
              <a:rPr lang="ru-RU" sz="2400" b="1" dirty="0" smtClean="0"/>
              <a:t>, у </a:t>
            </a:r>
            <a:r>
              <a:rPr lang="ru-RU" sz="2400" b="1" dirty="0" err="1" smtClean="0"/>
              <a:t>яких</a:t>
            </a:r>
            <a:r>
              <a:rPr lang="ru-RU" sz="2400" b="1" dirty="0" smtClean="0"/>
              <a:t> </a:t>
            </a:r>
            <a:r>
              <a:rPr lang="ru-RU" sz="2400" b="1" dirty="0" err="1" smtClean="0"/>
              <a:t>маскувальне</a:t>
            </a:r>
            <a:r>
              <a:rPr lang="ru-RU" sz="2400" b="1" dirty="0" smtClean="0"/>
              <a:t> </a:t>
            </a:r>
            <a:r>
              <a:rPr lang="ru-RU" sz="2400" b="1" dirty="0" err="1" smtClean="0"/>
              <a:t>забарвлення</a:t>
            </a:r>
            <a:r>
              <a:rPr lang="ru-RU" sz="2400" b="1" dirty="0" smtClean="0"/>
              <a:t> </a:t>
            </a:r>
            <a:r>
              <a:rPr lang="ru-RU" sz="2400" b="1" dirty="0" err="1" smtClean="0"/>
              <a:t>призначена</a:t>
            </a:r>
            <a:r>
              <a:rPr lang="ru-RU" sz="2400" b="1" dirty="0" smtClean="0"/>
              <a:t> для денного часу, </a:t>
            </a:r>
            <a:r>
              <a:rPr lang="ru-RU" sz="2400" b="1" dirty="0" err="1" smtClean="0"/>
              <a:t>ведуть</a:t>
            </a:r>
            <a:r>
              <a:rPr lang="ru-RU" sz="2400" b="1" dirty="0" smtClean="0"/>
              <a:t> </a:t>
            </a:r>
            <a:r>
              <a:rPr lang="ru-RU" sz="2400" b="1" dirty="0" err="1" smtClean="0"/>
              <a:t>активний</a:t>
            </a:r>
            <a:r>
              <a:rPr lang="ru-RU" sz="2400" b="1" dirty="0" smtClean="0"/>
              <a:t> </a:t>
            </a:r>
            <a:r>
              <a:rPr lang="ru-RU" sz="2400" b="1" dirty="0" err="1" smtClean="0"/>
              <a:t>нічний</a:t>
            </a:r>
            <a:r>
              <a:rPr lang="ru-RU" sz="2400" b="1" dirty="0" smtClean="0"/>
              <a:t> </a:t>
            </a:r>
            <a:r>
              <a:rPr lang="ru-RU" sz="2400" b="1" dirty="0" err="1" smtClean="0"/>
              <a:t>спосіб</a:t>
            </a:r>
            <a:r>
              <a:rPr lang="ru-RU" sz="2400" b="1" dirty="0" smtClean="0"/>
              <a:t> </a:t>
            </a:r>
            <a:r>
              <a:rPr lang="ru-RU" sz="2400" b="1" dirty="0" err="1" smtClean="0"/>
              <a:t>життя</a:t>
            </a:r>
            <a:r>
              <a:rPr lang="ru-RU" sz="2400" b="1" dirty="0" smtClean="0"/>
              <a:t>. </a:t>
            </a:r>
            <a:r>
              <a:rPr lang="ru-RU" sz="2400" b="1" dirty="0" err="1" smtClean="0"/>
              <a:t>Тварини</a:t>
            </a:r>
            <a:r>
              <a:rPr lang="ru-RU" sz="2400" b="1" dirty="0" smtClean="0"/>
              <a:t>, </a:t>
            </a:r>
            <a:r>
              <a:rPr lang="ru-RU" sz="2400" b="1" dirty="0" err="1" smtClean="0"/>
              <a:t>що</a:t>
            </a:r>
            <a:r>
              <a:rPr lang="ru-RU" sz="2400" b="1" dirty="0" smtClean="0"/>
              <a:t> </a:t>
            </a:r>
            <a:r>
              <a:rPr lang="ru-RU" sz="2400" b="1" dirty="0" err="1" smtClean="0"/>
              <a:t>імітують</a:t>
            </a:r>
            <a:r>
              <a:rPr lang="ru-RU" sz="2400" b="1" dirty="0" smtClean="0"/>
              <a:t> </a:t>
            </a:r>
            <a:r>
              <a:rPr lang="ru-RU" sz="2400" b="1" dirty="0" err="1" smtClean="0"/>
              <a:t>листя</a:t>
            </a:r>
            <a:r>
              <a:rPr lang="ru-RU" sz="2400" b="1" dirty="0" smtClean="0"/>
              <a:t>, </a:t>
            </a:r>
            <a:r>
              <a:rPr lang="ru-RU" sz="2400" b="1" dirty="0" err="1" smtClean="0"/>
              <a:t>бовтаються</a:t>
            </a:r>
            <a:r>
              <a:rPr lang="ru-RU" sz="2400" b="1" dirty="0" smtClean="0"/>
              <a:t> на </a:t>
            </a:r>
            <a:r>
              <a:rPr lang="ru-RU" sz="2400" b="1" dirty="0" err="1" smtClean="0"/>
              <a:t>вітрі</a:t>
            </a:r>
            <a:r>
              <a:rPr lang="ru-RU" sz="2400" b="1" dirty="0" smtClean="0"/>
              <a:t>.</a:t>
            </a:r>
            <a:endParaRPr lang="uk-UA"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9218" name="Picture 2" descr="J:\12 паутини.jpg"/>
          <p:cNvPicPr>
            <a:picLocks noChangeAspect="1" noChangeArrowheads="1"/>
          </p:cNvPicPr>
          <p:nvPr/>
        </p:nvPicPr>
        <p:blipFill>
          <a:blip r:embed="rId2"/>
          <a:srcRect/>
          <a:stretch>
            <a:fillRect/>
          </a:stretch>
        </p:blipFill>
        <p:spPr bwMode="auto">
          <a:xfrm>
            <a:off x="0" y="0"/>
            <a:ext cx="6786578" cy="4517316"/>
          </a:xfrm>
          <a:prstGeom prst="rect">
            <a:avLst/>
          </a:prstGeom>
          <a:noFill/>
        </p:spPr>
      </p:pic>
      <p:pic>
        <p:nvPicPr>
          <p:cNvPr id="9219" name="Picture 3" descr="J:\10 перешкод.jpg"/>
          <p:cNvPicPr>
            <a:picLocks noChangeAspect="1" noChangeArrowheads="1"/>
          </p:cNvPicPr>
          <p:nvPr/>
        </p:nvPicPr>
        <p:blipFill>
          <a:blip r:embed="rId3"/>
          <a:srcRect/>
          <a:stretch>
            <a:fillRect/>
          </a:stretch>
        </p:blipFill>
        <p:spPr bwMode="auto">
          <a:xfrm>
            <a:off x="1928794" y="3542847"/>
            <a:ext cx="7215206" cy="33151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226196"/>
          </a:xfrm>
        </p:spPr>
        <p:txBody>
          <a:bodyPr>
            <a:normAutofit/>
          </a:bodyPr>
          <a:lstStyle/>
          <a:p>
            <a:pPr algn="l"/>
            <a:r>
              <a:rPr lang="uk-UA" sz="2000" b="1" dirty="0" smtClean="0"/>
              <a:t>Хамелеон здатний змінити своє забарвлення згідно навколишнього середовища. В шарах шкіри знаходяться пігментні клітини, що містять барвники. З їх допомогою хамелеон може змінювати забарвлення шкіри. Це незвичайне тварина змінює колір залежно від забарвлення навколишнього середовища, температури або при подразненні. Хамелеон може змінити свій колір протягом 15 хвилин. Стан його пігментних клітин регулюється нервовою системою.</a:t>
            </a:r>
            <a:br>
              <a:rPr lang="uk-UA" sz="2000" b="1" dirty="0" smtClean="0"/>
            </a:br>
            <a:r>
              <a:rPr lang="uk-UA" sz="2000" b="1" dirty="0" smtClean="0"/>
              <a:t>Інші тварини, наприклад, восьминоги і кальмари, здатні змінювати забарвлення тіла протягом декількох секунд, оскільки їх пігментні клітини також регулюються нервовою системою. Камбала і палтус імітують забарвлення морського дна і до того ж вони частково зариваються в пісок, щоб підсилити ефект маскування. Якщо таку рибу покласти, наприклад, на шахову дошку, то її тіло покриється чорно - білими квадратиками.</a:t>
            </a:r>
            <a:endParaRPr lang="uk-UA"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pPr algn="l"/>
            <a:r>
              <a:rPr lang="uk-UA" sz="2400" b="1" dirty="0" smtClean="0"/>
              <a:t>Але навіть нерухоме тіло відкидає тінь. Тому у малайського гекона між кінцівками є шкірясті складки, завдяки яким контури її тіла стають для оточуючих невиразними і розпливчастими.</a:t>
            </a:r>
            <a:endParaRPr lang="uk-UA"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10242" name="Picture 2" descr="J:\13 вітру.jpg"/>
          <p:cNvPicPr>
            <a:picLocks noChangeAspect="1" noChangeArrowheads="1"/>
          </p:cNvPicPr>
          <p:nvPr/>
        </p:nvPicPr>
        <p:blipFill>
          <a:blip r:embed="rId2"/>
          <a:srcRect/>
          <a:stretch>
            <a:fillRect/>
          </a:stretch>
        </p:blipFill>
        <p:spPr bwMode="auto">
          <a:xfrm>
            <a:off x="0" y="0"/>
            <a:ext cx="9165594"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r>
              <a:rPr lang="ru-RU" u="sng" dirty="0" err="1" smtClean="0">
                <a:solidFill>
                  <a:srgbClr val="7030A0"/>
                </a:solidFill>
              </a:rPr>
              <a:t>Висновок</a:t>
            </a:r>
            <a:r>
              <a:rPr lang="ru-RU" u="sng" dirty="0" smtClean="0">
                <a:solidFill>
                  <a:srgbClr val="7030A0"/>
                </a:solidFill>
              </a:rPr>
              <a:t>: </a:t>
            </a:r>
            <a:r>
              <a:rPr lang="ru-RU" u="sng" dirty="0" err="1" smtClean="0">
                <a:solidFill>
                  <a:srgbClr val="7030A0"/>
                </a:solidFill>
              </a:rPr>
              <a:t>вивчили</a:t>
            </a:r>
            <a:r>
              <a:rPr lang="ru-RU" u="sng" dirty="0" smtClean="0">
                <a:solidFill>
                  <a:srgbClr val="7030A0"/>
                </a:solidFill>
              </a:rPr>
              <a:t> як </a:t>
            </a:r>
            <a:r>
              <a:rPr lang="ru-RU" u="sng" dirty="0" err="1" smtClean="0">
                <a:solidFill>
                  <a:srgbClr val="7030A0"/>
                </a:solidFill>
              </a:rPr>
              <a:t>маскуються</a:t>
            </a:r>
            <a:r>
              <a:rPr lang="ru-RU" u="sng" dirty="0" smtClean="0">
                <a:solidFill>
                  <a:srgbClr val="7030A0"/>
                </a:solidFill>
              </a:rPr>
              <a:t> </a:t>
            </a:r>
            <a:r>
              <a:rPr lang="ru-RU" u="sng" dirty="0" err="1" smtClean="0">
                <a:solidFill>
                  <a:srgbClr val="7030A0"/>
                </a:solidFill>
              </a:rPr>
              <a:t>тварини</a:t>
            </a:r>
            <a:r>
              <a:rPr lang="ru-RU" u="sng" dirty="0" smtClean="0">
                <a:solidFill>
                  <a:srgbClr val="7030A0"/>
                </a:solidFill>
              </a:rPr>
              <a:t>.</a:t>
            </a:r>
            <a:r>
              <a:rPr lang="uk-UA" dirty="0" smtClean="0"/>
              <a:t/>
            </a:r>
            <a:br>
              <a:rPr lang="uk-UA" dirty="0" smtClean="0"/>
            </a:br>
            <a:r>
              <a:rPr lang="uk-UA" dirty="0" smtClean="0"/>
              <a:t/>
            </a:r>
            <a:br>
              <a:rPr lang="uk-UA" dirty="0" smtClean="0"/>
            </a:b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r>
              <a:rPr lang="uk-UA" sz="6600" b="1" i="1" dirty="0" smtClean="0"/>
              <a:t>Дякую </a:t>
            </a:r>
            <a:r>
              <a:rPr lang="uk-UA" sz="6600" b="1" i="1" smtClean="0"/>
              <a:t>за увагу </a:t>
            </a:r>
            <a:r>
              <a:rPr lang="uk-UA" sz="6600" b="1" i="1" smtClean="0">
                <a:sym typeface="Wingdings" pitchFamily="2" charset="2"/>
              </a:rPr>
              <a:t></a:t>
            </a:r>
            <a:endParaRPr lang="uk-UA" sz="66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1.jpg"/>
          <p:cNvPicPr>
            <a:picLocks noChangeAspect="1" noChangeArrowheads="1"/>
          </p:cNvPicPr>
          <p:nvPr/>
        </p:nvPicPr>
        <p:blipFill>
          <a:blip r:embed="rId2"/>
          <a:srcRect/>
          <a:stretch>
            <a:fillRect/>
          </a:stretch>
        </p:blipFill>
        <p:spPr bwMode="auto">
          <a:xfrm>
            <a:off x="0" y="0"/>
            <a:ext cx="9122563"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Інші риби, жаби, раки і краби не володіють здатністю змінювати колір свого тіла, проте, пристосовуючись до навколишнього, вони можуть ставати дещо світліше або темніше.</a:t>
            </a:r>
            <a:br>
              <a:rPr lang="uk-UA" sz="2800" b="1" dirty="0" smtClean="0"/>
            </a:br>
            <a:r>
              <a:rPr lang="uk-UA" sz="2800" b="1" dirty="0" smtClean="0"/>
              <a:t>Деякі птахи і ссавці, такі як куріпка, звичайний песець, заєць - біляк та інші, пристосовуючись до зовнішніх умов, змінюють свій річний наряд на зимовий, який буває білим, як сніг, або сірим, як голі дерева.</a:t>
            </a:r>
            <a:endParaRPr lang="uk-UA"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400" b="1" dirty="0" smtClean="0"/>
              <a:t>В часи промислової революції у Великобританії існувала тільки одна кольорова різновид березової п'ядуна. Білі метелики з маленькими темними цятками на крилах досконало імітували забарвлення порослої лишайниками березової кори, на якій вони вдень відпочивали, і завдяки цьому були малопомітними.</a:t>
            </a:r>
            <a:br>
              <a:rPr lang="uk-UA" sz="2400" b="1" dirty="0" smtClean="0"/>
            </a:br>
            <a:r>
              <a:rPr lang="uk-UA" sz="2400" b="1" dirty="0" smtClean="0"/>
              <a:t>У </a:t>
            </a:r>
            <a:r>
              <a:rPr lang="en-US" sz="2400" b="1" dirty="0" smtClean="0"/>
              <a:t>XIX </a:t>
            </a:r>
            <a:r>
              <a:rPr lang="uk-UA" sz="2400" b="1" dirty="0" smtClean="0"/>
              <a:t>столітті фабрики почали викидати в атмосферу багато сажі, від якої стовбури дерев чорніли. На темному тлі було легко помітити білих метеликів, тому птахи їх відразу знаходили. В цей час почали з'являтися темно забарвлені особини, існування яких раніше було неможливо - на білих стовбурах дерев птахи їх легко побачили б.</a:t>
            </a:r>
            <a:endParaRPr lang="uk-UA"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descr="J:\4 побачили б.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pPr algn="l"/>
            <a:r>
              <a:rPr lang="uk-UA" sz="2800" b="1" dirty="0" smtClean="0"/>
              <a:t/>
            </a:r>
            <a:br>
              <a:rPr lang="uk-UA" sz="2800" b="1" dirty="0" smtClean="0"/>
            </a:br>
            <a:r>
              <a:rPr lang="uk-UA" sz="2800" b="1" dirty="0" smtClean="0"/>
              <a:t>Темні метелики успішно розмножувалися. Так, в результаті мутації, виникла домінантна популяція темно забарвлених метеликів. Зараз стан навколишнього середовища у Великобританії поліпшується і знову спостерігається збільшення кількості світло забарвлених березових </a:t>
            </a:r>
            <a:r>
              <a:rPr lang="uk-UA" sz="2800" b="1" dirty="0" err="1" smtClean="0"/>
              <a:t>пядениц</a:t>
            </a:r>
            <a:r>
              <a:rPr lang="uk-UA" sz="2800" b="1" dirty="0" smtClean="0"/>
              <a:t>.</a:t>
            </a:r>
            <a:br>
              <a:rPr lang="uk-UA" sz="2800" b="1" dirty="0" smtClean="0"/>
            </a:br>
            <a:r>
              <a:rPr lang="uk-UA" sz="2800" b="1" dirty="0" smtClean="0"/>
              <a:t/>
            </a:r>
            <a:br>
              <a:rPr lang="uk-UA" sz="2800" b="1" dirty="0" smtClean="0"/>
            </a:br>
            <a:r>
              <a:rPr lang="uk-UA" sz="2800" b="1" dirty="0" smtClean="0"/>
              <a:t>Приклади мімікрії зустрічаються серед різних представників усього тваринного світу - від комах до ссавців. Одні імітують рослинність, інші - стають подібними каміння або пташиного посліду.</a:t>
            </a:r>
            <a:endParaRPr lang="uk-UA"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descr="J:\5 пташиного помету.jpe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371</Words>
  <Application>Microsoft Office PowerPoint</Application>
  <PresentationFormat>Экран (4:3)</PresentationFormat>
  <Paragraphs>13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Майстерність маскування Тема:вивчити як маскуються тварини.</vt:lpstr>
      <vt:lpstr>Хамелеон здатний змінити своє забарвлення згідно навколишнього середовища. В шарах шкіри знаходяться пігментні клітини, що містять барвники. З їх допомогою хамелеон може змінювати забарвлення шкіри. Це незвичайне тварина змінює колір залежно від забарвлення навколишнього середовища, температури або при подразненні. Хамелеон може змінити свій колір протягом 15 хвилин. Стан його пігментних клітин регулюється нервовою системою. Інші тварини, наприклад, восьминоги і кальмари, здатні змінювати забарвлення тіла протягом декількох секунд, оскільки їх пігментні клітини також регулюються нервовою системою. Камбала і палтус імітують забарвлення морського дна і до того ж вони частково зариваються в пісок, щоб підсилити ефект маскування. Якщо таку рибу покласти, наприклад, на шахову дошку, то її тіло покриється чорно - білими квадратиками.</vt:lpstr>
      <vt:lpstr>Слайд 3</vt:lpstr>
      <vt:lpstr>Інші риби, жаби, раки і краби не володіють здатністю змінювати колір свого тіла, проте, пристосовуючись до навколишнього, вони можуть ставати дещо світліше або темніше. Деякі птахи і ссавці, такі як куріпка, звичайний песець, заєць - біляк та інші, пристосовуючись до зовнішніх умов, змінюють свій річний наряд на зимовий, який буває білим, як сніг, або сірим, як голі дерева.</vt:lpstr>
      <vt:lpstr>Слайд 5</vt:lpstr>
      <vt:lpstr>В часи промислової революції у Великобританії існувала тільки одна кольорова різновид березової п'ядуна. Білі метелики з маленькими темними цятками на крилах досконало імітували забарвлення порослої лишайниками березової кори, на якій вони вдень відпочивали, і завдяки цьому були малопомітними. У XIX столітті фабрики почали викидати в атмосферу багато сажі, від якої стовбури дерев чорніли. На темному тлі було легко помітити білих метеликів, тому птахи їх відразу знаходили. В цей час почали з'являтися темно забарвлені особини, існування яких раніше було неможливо - на білих стовбурах дерев птахи їх легко побачили б.</vt:lpstr>
      <vt:lpstr>Слайд 7</vt:lpstr>
      <vt:lpstr> Темні метелики успішно розмножувалися. Так, в результаті мутації, виникла домінантна популяція темно забарвлених метеликів. Зараз стан навколишнього середовища у Великобританії поліпшується і знову спостерігається збільшення кількості світло забарвлених березових пядениц.  Приклади мімікрії зустрічаються серед різних представників усього тваринного світу - від комах до ссавців. Одні імітують рослинність, інші - стають подібними каміння або пташиного посліду.</vt:lpstr>
      <vt:lpstr>Слайд 9</vt:lpstr>
      <vt:lpstr>У лісах часто можна зустріти кращі приклади маскувального фарбування тварин. Нерівномірне сонячне освітлення привертає в ці місця плямистих і смугастих тварин, які майже повністю зливаються з довкіллям.  Деякі метелики, наприклад, подібні ураженого цвіллю листочка. Богомол, якого важко відрізнити від сухої гілочки, сидить нерухомо, підстерігаючи здобич. Серед зеленого листя і сухої трави це довгасте комаха є практично непомітним.</vt:lpstr>
      <vt:lpstr>Слайд 11</vt:lpstr>
      <vt:lpstr>Гусениці пядениц навчилися добре імітувати гілочки, і у них на спинах навіть з'явилися своєрідні “нирки “. Видати їх можуть тільки необережні рухи. Плоске коричневе тіло рогатої жаби абсолютно непомітне серед опалого листя</vt:lpstr>
      <vt:lpstr>Слайд 13</vt:lpstr>
      <vt:lpstr>Самки фазана дрімлюги, крижня та інших видів птахів гніздяться на землі, мають коричневе оперення з темними і світлими плямами. Така забарвлення допомагає їм злитися з навколишнім середовищем. Самка малого зуйка відкладає яйця в неглибокій ямці серед гальки, її точкові яйця абсолютно непомітні на тлі гальки. Самка також добре замаскована, завдяки чорним, білим і коричневим смугах, контури її тіла здаються розмитими, і ворог його не бачить.</vt:lpstr>
      <vt:lpstr>Слайд 15</vt:lpstr>
      <vt:lpstr>Бугай (водяний бик) влаштовує гніздо в очеретах. Вона непомітна в заростях завдяки тому, що на тілі має поздовжні смужки. Відчувши небезпеку, цей птах піднімає вгору дзьоб і повільно погойдується разом з очеретом, тому помітити його практично неможливо. Для австралійських жаборотиков характерна спеціальна маскування. Вони сидять на гілці, витягуються вгору і застигають в такому положенні - здається, ніби це не птах, а зламаний сучок. У багатьох птахів, що живуть у кронах дерев, синя груди і зелені спинки. Зверху птах подібна листу, а знизу темної крапки в небі. Це дозволяє птахам уникати небезпек.</vt:lpstr>
      <vt:lpstr>Слайд 17</vt:lpstr>
      <vt:lpstr>Майї (краби) з метою маскування прикріплюють до свого панцира або клешням живі актинії і губки. Таким чином, вони не тільки маскуються, але і захищаються від потенційних ворогів. Личинки ручейника, які живуть у воді, ховаються в трубках, побудованих з піску, камінчиків і шматочків дерева. Для безпеки однієї лише забарвлення мало. Поперечно - смугаста нічна метелик буде помітна здалеку, якщо вона сяде на стовбур дерева не з «тієї» сторони. Тварини, у яких маскувальне забарвлення призначена для денного часу, ведуть активний нічний спосіб життя. Тварини, що імітують листя, бовтаються на вітрі.</vt:lpstr>
      <vt:lpstr>Слайд 19</vt:lpstr>
      <vt:lpstr>Але навіть нерухоме тіло відкидає тінь. Тому у малайського гекона між кінцівками є шкірясті складки, завдяки яким контури її тіла стають для оточуючих невиразними і розпливчастими.</vt:lpstr>
      <vt:lpstr>Слайд 21</vt:lpstr>
      <vt:lpstr>Висновок: вивчили як маскуються тварини.  </vt:lpstr>
      <vt:lpstr>Дякую за увагу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Майстерність маскування</dc:title>
  <dc:creator>admin</dc:creator>
  <cp:lastModifiedBy>Admin</cp:lastModifiedBy>
  <cp:revision>11</cp:revision>
  <dcterms:created xsi:type="dcterms:W3CDTF">2015-01-15T21:16:40Z</dcterms:created>
  <dcterms:modified xsi:type="dcterms:W3CDTF">2016-03-16T12:09:40Z</dcterms:modified>
</cp:coreProperties>
</file>