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8" r:id="rId10"/>
    <p:sldId id="264" r:id="rId11"/>
    <p:sldId id="269" r:id="rId12"/>
    <p:sldId id="267" r:id="rId13"/>
    <p:sldId id="272" r:id="rId14"/>
    <p:sldId id="273" r:id="rId15"/>
    <p:sldId id="275" r:id="rId16"/>
    <p:sldId id="277"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9BD"/>
    <a:srgbClr val="1F4A7F"/>
    <a:srgbClr val="F4EE00"/>
    <a:srgbClr val="000000"/>
    <a:srgbClr val="7E2696"/>
    <a:srgbClr val="FF9F11"/>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5" autoAdjust="0"/>
    <p:restoredTop sz="94667" autoAdjust="0"/>
  </p:normalViewPr>
  <p:slideViewPr>
    <p:cSldViewPr>
      <p:cViewPr varScale="1">
        <p:scale>
          <a:sx n="102" d="100"/>
          <a:sy n="102" d="100"/>
        </p:scale>
        <p:origin x="-240" y="-96"/>
      </p:cViewPr>
      <p:guideLst>
        <p:guide orient="horz" pos="2160"/>
        <p:guide pos="2880"/>
      </p:guideLst>
    </p:cSldViewPr>
  </p:slideViewPr>
  <p:outlineViewPr>
    <p:cViewPr>
      <p:scale>
        <a:sx n="33" d="100"/>
        <a:sy n="33" d="100"/>
      </p:scale>
      <p:origin x="0" y="6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2C160-6804-444E-9FAD-C4C48F72BC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3E3E729-8E06-4FCF-A14C-4CA2523AAA82}">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uk-UA"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Лужні</a:t>
          </a:r>
          <a:r>
            <a:rPr lang="uk-UA" sz="1800" b="1"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метали</a:t>
          </a:r>
          <a:endParaRPr lang="ru-RU"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AEDBA2E-A010-414B-A07C-3ECE6EEF6C61}" type="parTrans" cxnId="{770DD3FC-699C-4B4F-83EA-0E10755B618D}">
      <dgm:prSet/>
      <dgm:spPr/>
      <dgm:t>
        <a:bodyPr/>
        <a:lstStyle/>
        <a:p>
          <a:endParaRPr lang="ru-RU"/>
        </a:p>
      </dgm:t>
    </dgm:pt>
    <dgm:pt modelId="{40D91D85-589A-4684-A0C4-324E3B03AA96}" type="sibTrans" cxnId="{770DD3FC-699C-4B4F-83EA-0E10755B618D}">
      <dgm:prSet/>
      <dgm:spPr/>
      <dgm:t>
        <a:bodyPr/>
        <a:lstStyle/>
        <a:p>
          <a:endParaRPr lang="ru-RU"/>
        </a:p>
      </dgm:t>
    </dgm:pt>
    <dgm:pt modelId="{998CCCB7-3068-425B-93AE-9C3225BBF4C7}">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Li,  Na,  K,  </a:t>
          </a:r>
          <a:r>
            <a:rPr lang="en-US" sz="1800" b="1" dirty="0" err="1" smtClean="0"/>
            <a:t>Rb</a:t>
          </a:r>
          <a:r>
            <a:rPr lang="en-US" sz="1800" b="1" dirty="0" smtClean="0"/>
            <a:t>, Cs, Fr </a:t>
          </a:r>
          <a:r>
            <a:rPr lang="en-US" sz="1600" dirty="0" smtClean="0"/>
            <a:t>.</a:t>
          </a:r>
          <a:endParaRPr lang="ru-RU" sz="1600" dirty="0"/>
        </a:p>
      </dgm:t>
    </dgm:pt>
    <dgm:pt modelId="{1A50D775-B59B-4421-8148-2A823457B8B7}" type="parTrans" cxnId="{B75D0863-6C75-4F45-B4E6-12C5283F5B2E}">
      <dgm:prSet/>
      <dgm:spPr/>
      <dgm:t>
        <a:bodyPr/>
        <a:lstStyle/>
        <a:p>
          <a:endParaRPr lang="ru-RU"/>
        </a:p>
      </dgm:t>
    </dgm:pt>
    <dgm:pt modelId="{5AEE995C-C1B2-45EF-85E0-F4BBE6A73836}" type="sibTrans" cxnId="{B75D0863-6C75-4F45-B4E6-12C5283F5B2E}">
      <dgm:prSet/>
      <dgm:spPr/>
      <dgm:t>
        <a:bodyPr/>
        <a:lstStyle/>
        <a:p>
          <a:endParaRPr lang="ru-RU"/>
        </a:p>
      </dgm:t>
    </dgm:pt>
    <dgm:pt modelId="{9A9F6C9F-6617-4E85-A07C-0BF43290A92F}">
      <dgm:prSet phldrT="[Текст]">
        <dgm:style>
          <a:lnRef idx="3">
            <a:schemeClr val="lt1"/>
          </a:lnRef>
          <a:fillRef idx="1">
            <a:schemeClr val="accent4"/>
          </a:fillRef>
          <a:effectRef idx="1">
            <a:schemeClr val="accent4"/>
          </a:effectRef>
          <a:fontRef idx="minor">
            <a:schemeClr val="lt1"/>
          </a:fontRef>
        </dgm:style>
      </dgm:prSet>
      <dgm:spPr/>
      <dgm:t>
        <a:bodyPr/>
        <a:lstStyle/>
        <a:p>
          <a:r>
            <a:rPr lang="uk-UA" b="1" dirty="0" smtClean="0">
              <a:solidFill>
                <a:schemeClr val="tx1"/>
              </a:solidFill>
              <a:effectLst>
                <a:outerShdw blurRad="38100" dist="38100" dir="2700000" algn="tl">
                  <a:srgbClr val="000000">
                    <a:alpha val="43137"/>
                  </a:srgbClr>
                </a:outerShdw>
              </a:effectLst>
            </a:rPr>
            <a:t>Лужноземельні метали</a:t>
          </a:r>
          <a:endParaRPr lang="ru-RU" b="1" dirty="0">
            <a:solidFill>
              <a:schemeClr val="tx1"/>
            </a:solidFill>
            <a:effectLst>
              <a:outerShdw blurRad="38100" dist="38100" dir="2700000" algn="tl">
                <a:srgbClr val="000000">
                  <a:alpha val="43137"/>
                </a:srgbClr>
              </a:outerShdw>
            </a:effectLst>
          </a:endParaRPr>
        </a:p>
      </dgm:t>
    </dgm:pt>
    <dgm:pt modelId="{A1D5210D-E75F-4787-B367-747D3364553F}" type="parTrans" cxnId="{91E18D81-CC78-44DB-A6D4-0EC5B90A9925}">
      <dgm:prSet/>
      <dgm:spPr/>
      <dgm:t>
        <a:bodyPr/>
        <a:lstStyle/>
        <a:p>
          <a:endParaRPr lang="ru-RU"/>
        </a:p>
      </dgm:t>
    </dgm:pt>
    <dgm:pt modelId="{9B14F673-2857-4997-A672-F1AC04172078}" type="sibTrans" cxnId="{91E18D81-CC78-44DB-A6D4-0EC5B90A9925}">
      <dgm:prSet/>
      <dgm:spPr/>
      <dgm:t>
        <a:bodyPr/>
        <a:lstStyle/>
        <a:p>
          <a:endParaRPr lang="ru-RU"/>
        </a:p>
      </dgm:t>
    </dgm:pt>
    <dgm:pt modelId="{B902B8D7-5BA8-46F1-8AA8-A56AB773A77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Mg, Ca, </a:t>
          </a:r>
          <a:r>
            <a:rPr lang="en-US" sz="1600" b="1" dirty="0" err="1" smtClean="0"/>
            <a:t>Sr</a:t>
          </a:r>
          <a:r>
            <a:rPr lang="en-US" sz="1600" b="1" dirty="0" smtClean="0"/>
            <a:t>, </a:t>
          </a:r>
          <a:r>
            <a:rPr lang="en-US" sz="1600" b="1" dirty="0" err="1" smtClean="0"/>
            <a:t>Ba</a:t>
          </a:r>
          <a:r>
            <a:rPr lang="en-US" sz="1600" b="1" dirty="0" smtClean="0"/>
            <a:t>, Ra</a:t>
          </a:r>
          <a:r>
            <a:rPr lang="en-US" sz="1600" dirty="0" smtClean="0"/>
            <a:t>.</a:t>
          </a:r>
          <a:endParaRPr lang="ru-RU" sz="1600" dirty="0"/>
        </a:p>
      </dgm:t>
    </dgm:pt>
    <dgm:pt modelId="{6E9C4881-8AAA-4715-8E20-9FE83537F352}" type="parTrans" cxnId="{B9573897-B10B-44A7-97AC-3E8438EBCC7B}">
      <dgm:prSet/>
      <dgm:spPr/>
      <dgm:t>
        <a:bodyPr/>
        <a:lstStyle/>
        <a:p>
          <a:endParaRPr lang="ru-RU"/>
        </a:p>
      </dgm:t>
    </dgm:pt>
    <dgm:pt modelId="{7B969DDF-BDAC-42D6-A77B-FD096A5B0B4D}" type="sibTrans" cxnId="{B9573897-B10B-44A7-97AC-3E8438EBCC7B}">
      <dgm:prSet/>
      <dgm:spPr/>
      <dgm:t>
        <a:bodyPr/>
        <a:lstStyle/>
        <a:p>
          <a:endParaRPr lang="ru-RU"/>
        </a:p>
      </dgm:t>
    </dgm:pt>
    <dgm:pt modelId="{8B5472EF-F96F-47D3-9CEB-ED58C172A354}">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600" i="1" dirty="0" smtClean="0"/>
            <a:t>Н</a:t>
          </a:r>
          <a:r>
            <a:rPr lang="uk-UA" sz="1600" i="1" dirty="0" smtClean="0"/>
            <a:t>агадують лужні метали, але з речовинами реагують не так енергійною.</a:t>
          </a:r>
          <a:endParaRPr lang="ru-RU" sz="1600" i="1" dirty="0"/>
        </a:p>
      </dgm:t>
    </dgm:pt>
    <dgm:pt modelId="{DBDA94DC-2CDB-4EBB-9232-CD89CFC735E4}" type="parTrans" cxnId="{CA73B300-34A5-43A9-92DA-BEF2AE7D37E0}">
      <dgm:prSet/>
      <dgm:spPr/>
      <dgm:t>
        <a:bodyPr/>
        <a:lstStyle/>
        <a:p>
          <a:endParaRPr lang="ru-RU"/>
        </a:p>
      </dgm:t>
    </dgm:pt>
    <dgm:pt modelId="{6BC8E401-FCA8-45BA-ACB8-754CD9C79BCE}" type="sibTrans" cxnId="{CA73B300-34A5-43A9-92DA-BEF2AE7D37E0}">
      <dgm:prSet/>
      <dgm:spPr/>
      <dgm:t>
        <a:bodyPr/>
        <a:lstStyle/>
        <a:p>
          <a:endParaRPr lang="ru-RU"/>
        </a:p>
      </dgm:t>
    </dgm:pt>
    <dgm:pt modelId="{7EB46AB2-EE9D-4EA7-910B-83CF4A41795F}">
      <dgm:prSet phldrT="[Текст]">
        <dgm:style>
          <a:lnRef idx="3">
            <a:schemeClr val="lt1"/>
          </a:lnRef>
          <a:fillRef idx="1">
            <a:schemeClr val="accent4"/>
          </a:fillRef>
          <a:effectRef idx="1">
            <a:schemeClr val="accent4"/>
          </a:effectRef>
          <a:fontRef idx="minor">
            <a:schemeClr val="lt1"/>
          </a:fontRef>
        </dgm:style>
      </dgm:prSet>
      <dgm:spPr/>
      <dgm:t>
        <a:bodyPr/>
        <a:lstStyle/>
        <a:p>
          <a:r>
            <a:rPr lang="uk-UA" b="1" dirty="0" smtClean="0">
              <a:solidFill>
                <a:schemeClr val="tx1"/>
              </a:solidFill>
              <a:effectLst>
                <a:outerShdw blurRad="38100" dist="38100" dir="2700000" algn="tl">
                  <a:srgbClr val="000000">
                    <a:alpha val="43137"/>
                  </a:srgbClr>
                </a:outerShdw>
              </a:effectLst>
            </a:rPr>
            <a:t>Галогени</a:t>
          </a:r>
          <a:endParaRPr lang="ru-RU" b="1" dirty="0">
            <a:solidFill>
              <a:schemeClr val="tx1"/>
            </a:solidFill>
            <a:effectLst>
              <a:outerShdw blurRad="38100" dist="38100" dir="2700000" algn="tl">
                <a:srgbClr val="000000">
                  <a:alpha val="43137"/>
                </a:srgbClr>
              </a:outerShdw>
            </a:effectLst>
          </a:endParaRPr>
        </a:p>
      </dgm:t>
    </dgm:pt>
    <dgm:pt modelId="{1F01519E-BE3F-4F4D-98B9-DD1AC6280FF8}" type="parTrans" cxnId="{1FF4F406-F3BA-4EA5-9246-9FA3E406EE1A}">
      <dgm:prSet/>
      <dgm:spPr/>
      <dgm:t>
        <a:bodyPr/>
        <a:lstStyle/>
        <a:p>
          <a:endParaRPr lang="ru-RU"/>
        </a:p>
      </dgm:t>
    </dgm:pt>
    <dgm:pt modelId="{A9214F15-7577-4BE6-AF01-2FCB7A9E9A72}" type="sibTrans" cxnId="{1FF4F406-F3BA-4EA5-9246-9FA3E406EE1A}">
      <dgm:prSet/>
      <dgm:spPr/>
      <dgm:t>
        <a:bodyPr/>
        <a:lstStyle/>
        <a:p>
          <a:endParaRPr lang="ru-RU"/>
        </a:p>
      </dgm:t>
    </dgm:pt>
    <dgm:pt modelId="{971D83F9-C4FA-401C-80C9-DE720AEA0DF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F, </a:t>
          </a:r>
          <a:r>
            <a:rPr lang="en-US" sz="1600" b="1" dirty="0" err="1" smtClean="0"/>
            <a:t>Cl</a:t>
          </a:r>
          <a:r>
            <a:rPr lang="en-US" sz="1600" b="1" dirty="0" smtClean="0"/>
            <a:t>, Br, I.</a:t>
          </a:r>
          <a:endParaRPr lang="ru-RU" sz="1600" b="1" dirty="0"/>
        </a:p>
      </dgm:t>
    </dgm:pt>
    <dgm:pt modelId="{81D45263-D277-4515-AAC8-A06627FFB8B8}" type="parTrans" cxnId="{EEAF12BF-C6E4-4469-946E-69E2889C71CE}">
      <dgm:prSet/>
      <dgm:spPr/>
      <dgm:t>
        <a:bodyPr/>
        <a:lstStyle/>
        <a:p>
          <a:endParaRPr lang="ru-RU"/>
        </a:p>
      </dgm:t>
    </dgm:pt>
    <dgm:pt modelId="{F2B81474-24AE-401F-8ECA-505D21C3EA67}" type="sibTrans" cxnId="{EEAF12BF-C6E4-4469-946E-69E2889C71CE}">
      <dgm:prSet/>
      <dgm:spPr/>
      <dgm:t>
        <a:bodyPr/>
        <a:lstStyle/>
        <a:p>
          <a:endParaRPr lang="ru-RU"/>
        </a:p>
      </dgm:t>
    </dgm:pt>
    <dgm:pt modelId="{C55BD305-30B9-4C01-B147-03B623207B58}">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uk-UA" sz="1600" i="1" dirty="0" smtClean="0"/>
            <a:t>Легкі, м'які,  легкоплавкі та у хімічних реакціях проявляють дуже високу активність.</a:t>
          </a:r>
          <a:endParaRPr lang="ru-RU" sz="1600" i="1" dirty="0"/>
        </a:p>
      </dgm:t>
    </dgm:pt>
    <dgm:pt modelId="{EDFF6DE7-5DAE-446A-A8D5-9C372842A2AE}" type="parTrans" cxnId="{B37D1837-744B-4541-B958-9E4BBF3AC42B}">
      <dgm:prSet/>
      <dgm:spPr/>
      <dgm:t>
        <a:bodyPr/>
        <a:lstStyle/>
        <a:p>
          <a:endParaRPr lang="ru-RU"/>
        </a:p>
      </dgm:t>
    </dgm:pt>
    <dgm:pt modelId="{FF843083-265F-4A35-BB36-B5F8D1C40236}" type="sibTrans" cxnId="{B37D1837-744B-4541-B958-9E4BBF3AC42B}">
      <dgm:prSet/>
      <dgm:spPr/>
      <dgm:t>
        <a:bodyPr/>
        <a:lstStyle/>
        <a:p>
          <a:endParaRPr lang="ru-RU"/>
        </a:p>
      </dgm:t>
    </dgm:pt>
    <dgm:pt modelId="{7EB77778-4B78-4935-BAEA-1595DEFF5A9B}">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uk-UA" sz="1600" i="1" dirty="0" smtClean="0"/>
            <a:t>Найактивніші метали. Взаємодіють з багатьма металами,  продукти реакцій-солі.</a:t>
          </a:r>
          <a:endParaRPr lang="ru-RU" sz="1600" i="1" dirty="0"/>
        </a:p>
      </dgm:t>
    </dgm:pt>
    <dgm:pt modelId="{1FC5BD4E-B9AE-4F89-B885-00F2F37784C6}" type="parTrans" cxnId="{13A325A7-5672-4FFB-90D3-02215621E89D}">
      <dgm:prSet/>
      <dgm:spPr/>
      <dgm:t>
        <a:bodyPr/>
        <a:lstStyle/>
        <a:p>
          <a:endParaRPr lang="ru-RU"/>
        </a:p>
      </dgm:t>
    </dgm:pt>
    <dgm:pt modelId="{501B06BD-3008-458C-A119-CA35B67AB683}" type="sibTrans" cxnId="{13A325A7-5672-4FFB-90D3-02215621E89D}">
      <dgm:prSet/>
      <dgm:spPr/>
      <dgm:t>
        <a:bodyPr/>
        <a:lstStyle/>
        <a:p>
          <a:endParaRPr lang="ru-RU"/>
        </a:p>
      </dgm:t>
    </dgm:pt>
    <dgm:pt modelId="{43E5D308-75B0-40F0-9BF1-69F08EE0B468}">
      <dgm:prSet custT="1">
        <dgm:style>
          <a:lnRef idx="3">
            <a:schemeClr val="lt1"/>
          </a:lnRef>
          <a:fillRef idx="1">
            <a:schemeClr val="accent4"/>
          </a:fillRef>
          <a:effectRef idx="1">
            <a:schemeClr val="accent4"/>
          </a:effectRef>
          <a:fontRef idx="minor">
            <a:schemeClr val="lt1"/>
          </a:fontRef>
        </dgm:style>
      </dgm:prSet>
      <dgm:spPr/>
      <dgm:t>
        <a:bodyPr/>
        <a:lstStyle/>
        <a:p>
          <a:r>
            <a:rPr lang="uk-UA"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Інертні гази</a:t>
          </a:r>
          <a:endParaRPr lang="ru-RU"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3F258C5-2D19-4052-826C-B443E2645B70}" type="sibTrans" cxnId="{BE743AE4-6BC1-4E1C-BC2D-439ECD61AAD1}">
      <dgm:prSet/>
      <dgm:spPr/>
      <dgm:t>
        <a:bodyPr/>
        <a:lstStyle/>
        <a:p>
          <a:endParaRPr lang="ru-RU"/>
        </a:p>
      </dgm:t>
    </dgm:pt>
    <dgm:pt modelId="{641FD930-11E1-4E88-BEA0-286A897CF9E4}" type="parTrans" cxnId="{BE743AE4-6BC1-4E1C-BC2D-439ECD61AAD1}">
      <dgm:prSet/>
      <dgm:spPr/>
      <dgm:t>
        <a:bodyPr/>
        <a:lstStyle/>
        <a:p>
          <a:endParaRPr lang="ru-RU"/>
        </a:p>
      </dgm:t>
    </dgm:pt>
    <dgm:pt modelId="{FE3503C4-6DFA-45D9-8B40-8F31548BB7E7}">
      <dgm:prSet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He, </a:t>
          </a:r>
          <a:r>
            <a:rPr lang="en-US" sz="1600" b="1" dirty="0" err="1" smtClean="0"/>
            <a:t>Ar</a:t>
          </a:r>
          <a:r>
            <a:rPr lang="en-US" sz="1600" b="1" dirty="0" smtClean="0"/>
            <a:t>, Kr, </a:t>
          </a:r>
          <a:r>
            <a:rPr lang="en-US" sz="1600" b="1" dirty="0" err="1" smtClean="0"/>
            <a:t>Xe</a:t>
          </a:r>
          <a:r>
            <a:rPr lang="en-US" sz="1600" b="1" dirty="0" smtClean="0"/>
            <a:t>, </a:t>
          </a:r>
          <a:r>
            <a:rPr lang="en-US" sz="1600" b="1" dirty="0" err="1" smtClean="0"/>
            <a:t>Rn</a:t>
          </a:r>
          <a:r>
            <a:rPr lang="en-US" sz="1600" b="1" dirty="0" smtClean="0"/>
            <a:t>.</a:t>
          </a:r>
          <a:endParaRPr lang="ru-RU" sz="1600" b="1" dirty="0"/>
        </a:p>
      </dgm:t>
    </dgm:pt>
    <dgm:pt modelId="{DE9A4FF1-805A-44AA-8E80-65ABFB10543F}" type="parTrans" cxnId="{845E5883-FC0E-43EF-A098-B71E8DB4DE37}">
      <dgm:prSet/>
      <dgm:spPr/>
      <dgm:t>
        <a:bodyPr/>
        <a:lstStyle/>
        <a:p>
          <a:endParaRPr lang="ru-RU"/>
        </a:p>
      </dgm:t>
    </dgm:pt>
    <dgm:pt modelId="{6DAA6944-CB4F-4A0F-9D4E-45E35EB880A6}" type="sibTrans" cxnId="{845E5883-FC0E-43EF-A098-B71E8DB4DE37}">
      <dgm:prSet/>
      <dgm:spPr/>
      <dgm:t>
        <a:bodyPr/>
        <a:lstStyle/>
        <a:p>
          <a:endParaRPr lang="ru-RU"/>
        </a:p>
      </dgm:t>
    </dgm:pt>
    <dgm:pt modelId="{7507FB8F-A34C-48D3-9A83-FF006670E538}">
      <dgm:prSet custT="1">
        <dgm:style>
          <a:lnRef idx="1">
            <a:schemeClr val="accent4"/>
          </a:lnRef>
          <a:fillRef idx="2">
            <a:schemeClr val="accent4"/>
          </a:fillRef>
          <a:effectRef idx="1">
            <a:schemeClr val="accent4"/>
          </a:effectRef>
          <a:fontRef idx="minor">
            <a:schemeClr val="dk1"/>
          </a:fontRef>
        </dgm:style>
      </dgm:prSet>
      <dgm:spPr/>
      <dgm:t>
        <a:bodyPr/>
        <a:lstStyle/>
        <a:p>
          <a:r>
            <a:rPr lang="uk-UA" sz="1600" i="1" dirty="0" smtClean="0"/>
            <a:t>Не вступають в хімічні реакції, бо складаються з атомів.</a:t>
          </a:r>
          <a:endParaRPr lang="ru-RU" sz="1600" i="1" dirty="0"/>
        </a:p>
      </dgm:t>
    </dgm:pt>
    <dgm:pt modelId="{28AA824F-172B-4CC5-BACE-B6860A080908}" type="parTrans" cxnId="{8FFC6113-03F8-4136-BF4D-CDEF1F769054}">
      <dgm:prSet/>
      <dgm:spPr/>
      <dgm:t>
        <a:bodyPr/>
        <a:lstStyle/>
        <a:p>
          <a:endParaRPr lang="ru-RU"/>
        </a:p>
      </dgm:t>
    </dgm:pt>
    <dgm:pt modelId="{1C427C9A-31DD-46AC-8D86-1C51B223E615}" type="sibTrans" cxnId="{8FFC6113-03F8-4136-BF4D-CDEF1F769054}">
      <dgm:prSet/>
      <dgm:spPr/>
      <dgm:t>
        <a:bodyPr/>
        <a:lstStyle/>
        <a:p>
          <a:endParaRPr lang="ru-RU"/>
        </a:p>
      </dgm:t>
    </dgm:pt>
    <dgm:pt modelId="{F6DC7098-998E-47F1-A0E0-93DD0B67E1F2}" type="pres">
      <dgm:prSet presAssocID="{3162C160-6804-444E-9FAD-C4C48F72BCB6}" presName="linearFlow" presStyleCnt="0">
        <dgm:presLayoutVars>
          <dgm:dir/>
          <dgm:animLvl val="lvl"/>
          <dgm:resizeHandles val="exact"/>
        </dgm:presLayoutVars>
      </dgm:prSet>
      <dgm:spPr/>
      <dgm:t>
        <a:bodyPr/>
        <a:lstStyle/>
        <a:p>
          <a:endParaRPr lang="ru-RU"/>
        </a:p>
      </dgm:t>
    </dgm:pt>
    <dgm:pt modelId="{4184BF9C-834B-4872-A373-535EA2D7A8A6}" type="pres">
      <dgm:prSet presAssocID="{F3E3E729-8E06-4FCF-A14C-4CA2523AAA82}" presName="composite" presStyleCnt="0"/>
      <dgm:spPr/>
    </dgm:pt>
    <dgm:pt modelId="{E397F13F-93FE-493B-817B-FF3FAD68D3C0}" type="pres">
      <dgm:prSet presAssocID="{F3E3E729-8E06-4FCF-A14C-4CA2523AAA82}" presName="parentText" presStyleLbl="alignNode1" presStyleIdx="0" presStyleCnt="4" custScaleX="181702" custLinFactNeighborX="-885" custLinFactNeighborY="-307">
        <dgm:presLayoutVars>
          <dgm:chMax val="1"/>
          <dgm:bulletEnabled val="1"/>
        </dgm:presLayoutVars>
      </dgm:prSet>
      <dgm:spPr/>
      <dgm:t>
        <a:bodyPr/>
        <a:lstStyle/>
        <a:p>
          <a:endParaRPr lang="ru-RU"/>
        </a:p>
      </dgm:t>
    </dgm:pt>
    <dgm:pt modelId="{9458DE96-12F6-4411-BB2F-40B75E7A9C15}" type="pres">
      <dgm:prSet presAssocID="{F3E3E729-8E06-4FCF-A14C-4CA2523AAA82}" presName="descendantText" presStyleLbl="alignAcc1" presStyleIdx="0" presStyleCnt="4" custScaleX="78312" custLinFactNeighborX="8415" custLinFactNeighborY="7038">
        <dgm:presLayoutVars>
          <dgm:bulletEnabled val="1"/>
        </dgm:presLayoutVars>
      </dgm:prSet>
      <dgm:spPr/>
      <dgm:t>
        <a:bodyPr/>
        <a:lstStyle/>
        <a:p>
          <a:endParaRPr lang="ru-RU"/>
        </a:p>
      </dgm:t>
    </dgm:pt>
    <dgm:pt modelId="{05FAD064-3EB8-4A2E-9CBE-553B96AF1ACC}" type="pres">
      <dgm:prSet presAssocID="{40D91D85-589A-4684-A0C4-324E3B03AA96}" presName="sp" presStyleCnt="0"/>
      <dgm:spPr/>
    </dgm:pt>
    <dgm:pt modelId="{F81ED3BB-092C-4050-A8B2-E35EDD6829E2}" type="pres">
      <dgm:prSet presAssocID="{9A9F6C9F-6617-4E85-A07C-0BF43290A92F}" presName="composite" presStyleCnt="0"/>
      <dgm:spPr/>
    </dgm:pt>
    <dgm:pt modelId="{71D0AE68-34DF-4652-B0ED-0BAC54420229}" type="pres">
      <dgm:prSet presAssocID="{9A9F6C9F-6617-4E85-A07C-0BF43290A92F}" presName="parentText" presStyleLbl="alignNode1" presStyleIdx="1" presStyleCnt="4" custScaleX="178966">
        <dgm:presLayoutVars>
          <dgm:chMax val="1"/>
          <dgm:bulletEnabled val="1"/>
        </dgm:presLayoutVars>
      </dgm:prSet>
      <dgm:spPr/>
      <dgm:t>
        <a:bodyPr/>
        <a:lstStyle/>
        <a:p>
          <a:endParaRPr lang="ru-RU"/>
        </a:p>
      </dgm:t>
    </dgm:pt>
    <dgm:pt modelId="{FD627256-0B33-4A6F-9141-DAB764A0437B}" type="pres">
      <dgm:prSet presAssocID="{9A9F6C9F-6617-4E85-A07C-0BF43290A92F}" presName="descendantText" presStyleLbl="alignAcc1" presStyleIdx="1" presStyleCnt="4" custScaleX="78294" custLinFactNeighborX="8586" custLinFactNeighborY="-2080">
        <dgm:presLayoutVars>
          <dgm:bulletEnabled val="1"/>
        </dgm:presLayoutVars>
      </dgm:prSet>
      <dgm:spPr/>
      <dgm:t>
        <a:bodyPr/>
        <a:lstStyle/>
        <a:p>
          <a:endParaRPr lang="ru-RU"/>
        </a:p>
      </dgm:t>
    </dgm:pt>
    <dgm:pt modelId="{DA57F522-CDBD-4EF2-B010-EC994373A3A2}" type="pres">
      <dgm:prSet presAssocID="{9B14F673-2857-4997-A672-F1AC04172078}" presName="sp" presStyleCnt="0"/>
      <dgm:spPr/>
    </dgm:pt>
    <dgm:pt modelId="{D87059F5-3F0F-47D1-AB10-8F5AA91C6DED}" type="pres">
      <dgm:prSet presAssocID="{7EB46AB2-EE9D-4EA7-910B-83CF4A41795F}" presName="composite" presStyleCnt="0"/>
      <dgm:spPr/>
    </dgm:pt>
    <dgm:pt modelId="{930004B9-3C12-4C4F-91CB-BD0256B0DEBA}" type="pres">
      <dgm:prSet presAssocID="{7EB46AB2-EE9D-4EA7-910B-83CF4A41795F}" presName="parentText" presStyleLbl="alignNode1" presStyleIdx="2" presStyleCnt="4" custScaleX="176278">
        <dgm:presLayoutVars>
          <dgm:chMax val="1"/>
          <dgm:bulletEnabled val="1"/>
        </dgm:presLayoutVars>
      </dgm:prSet>
      <dgm:spPr/>
      <dgm:t>
        <a:bodyPr/>
        <a:lstStyle/>
        <a:p>
          <a:endParaRPr lang="ru-RU"/>
        </a:p>
      </dgm:t>
    </dgm:pt>
    <dgm:pt modelId="{6E4FFFC6-794D-4BE4-B73A-B1C90C4FBE08}" type="pres">
      <dgm:prSet presAssocID="{7EB46AB2-EE9D-4EA7-910B-83CF4A41795F}" presName="descendantText" presStyleLbl="alignAcc1" presStyleIdx="2" presStyleCnt="4" custScaleX="77541" custLinFactNeighborX="8601" custLinFactNeighborY="4130">
        <dgm:presLayoutVars>
          <dgm:bulletEnabled val="1"/>
        </dgm:presLayoutVars>
      </dgm:prSet>
      <dgm:spPr/>
      <dgm:t>
        <a:bodyPr/>
        <a:lstStyle/>
        <a:p>
          <a:endParaRPr lang="ru-RU"/>
        </a:p>
      </dgm:t>
    </dgm:pt>
    <dgm:pt modelId="{42C22261-F17F-4D9C-844B-6D0310C1C96B}" type="pres">
      <dgm:prSet presAssocID="{A9214F15-7577-4BE6-AF01-2FCB7A9E9A72}" presName="sp" presStyleCnt="0"/>
      <dgm:spPr/>
    </dgm:pt>
    <dgm:pt modelId="{A2BA0467-0F89-49DA-BBED-50F4F15F7B8B}" type="pres">
      <dgm:prSet presAssocID="{43E5D308-75B0-40F0-9BF1-69F08EE0B468}" presName="composite" presStyleCnt="0"/>
      <dgm:spPr/>
    </dgm:pt>
    <dgm:pt modelId="{A2572D25-344B-47CD-A800-A40FF8CAC93E}" type="pres">
      <dgm:prSet presAssocID="{43E5D308-75B0-40F0-9BF1-69F08EE0B468}" presName="parentText" presStyleLbl="alignNode1" presStyleIdx="3" presStyleCnt="4" custScaleX="184609">
        <dgm:presLayoutVars>
          <dgm:chMax val="1"/>
          <dgm:bulletEnabled val="1"/>
        </dgm:presLayoutVars>
      </dgm:prSet>
      <dgm:spPr/>
      <dgm:t>
        <a:bodyPr/>
        <a:lstStyle/>
        <a:p>
          <a:endParaRPr lang="ru-RU"/>
        </a:p>
      </dgm:t>
    </dgm:pt>
    <dgm:pt modelId="{426BDBE2-AFB6-431F-83A4-DEC1E62CEA8C}" type="pres">
      <dgm:prSet presAssocID="{43E5D308-75B0-40F0-9BF1-69F08EE0B468}" presName="descendantText" presStyleLbl="alignAcc1" presStyleIdx="3" presStyleCnt="4" custScaleX="79030" custLinFactNeighborX="8800" custLinFactNeighborY="-5640">
        <dgm:presLayoutVars>
          <dgm:bulletEnabled val="1"/>
        </dgm:presLayoutVars>
      </dgm:prSet>
      <dgm:spPr/>
      <dgm:t>
        <a:bodyPr/>
        <a:lstStyle/>
        <a:p>
          <a:endParaRPr lang="ru-RU"/>
        </a:p>
      </dgm:t>
    </dgm:pt>
  </dgm:ptLst>
  <dgm:cxnLst>
    <dgm:cxn modelId="{064E3A88-14A2-4FFA-9678-16E1CA3F369B}" type="presOf" srcId="{7EB46AB2-EE9D-4EA7-910B-83CF4A41795F}" destId="{930004B9-3C12-4C4F-91CB-BD0256B0DEBA}" srcOrd="0" destOrd="0" presId="urn:microsoft.com/office/officeart/2005/8/layout/chevron2"/>
    <dgm:cxn modelId="{13A325A7-5672-4FFB-90D3-02215621E89D}" srcId="{7EB46AB2-EE9D-4EA7-910B-83CF4A41795F}" destId="{7EB77778-4B78-4935-BAEA-1595DEFF5A9B}" srcOrd="1" destOrd="0" parTransId="{1FC5BD4E-B9AE-4F89-B885-00F2F37784C6}" sibTransId="{501B06BD-3008-458C-A119-CA35B67AB683}"/>
    <dgm:cxn modelId="{E6E060E7-70CB-4742-BC02-E983B1F1C3F2}" type="presOf" srcId="{9A9F6C9F-6617-4E85-A07C-0BF43290A92F}" destId="{71D0AE68-34DF-4652-B0ED-0BAC54420229}" srcOrd="0" destOrd="0" presId="urn:microsoft.com/office/officeart/2005/8/layout/chevron2"/>
    <dgm:cxn modelId="{0FA9EF22-3FDE-4360-A442-FCB3641F1AE7}" type="presOf" srcId="{FE3503C4-6DFA-45D9-8B40-8F31548BB7E7}" destId="{426BDBE2-AFB6-431F-83A4-DEC1E62CEA8C}" srcOrd="0" destOrd="0" presId="urn:microsoft.com/office/officeart/2005/8/layout/chevron2"/>
    <dgm:cxn modelId="{F1EC2116-3D0D-44BA-830B-B84966D42F13}" type="presOf" srcId="{7EB77778-4B78-4935-BAEA-1595DEFF5A9B}" destId="{6E4FFFC6-794D-4BE4-B73A-B1C90C4FBE08}" srcOrd="0" destOrd="1" presId="urn:microsoft.com/office/officeart/2005/8/layout/chevron2"/>
    <dgm:cxn modelId="{E016458B-A614-4F6E-95A3-D6104BEC41BA}" type="presOf" srcId="{F3E3E729-8E06-4FCF-A14C-4CA2523AAA82}" destId="{E397F13F-93FE-493B-817B-FF3FAD68D3C0}" srcOrd="0" destOrd="0" presId="urn:microsoft.com/office/officeart/2005/8/layout/chevron2"/>
    <dgm:cxn modelId="{0864F114-CA88-4195-870D-542C690A2478}" type="presOf" srcId="{C55BD305-30B9-4C01-B147-03B623207B58}" destId="{9458DE96-12F6-4411-BB2F-40B75E7A9C15}" srcOrd="0" destOrd="1" presId="urn:microsoft.com/office/officeart/2005/8/layout/chevron2"/>
    <dgm:cxn modelId="{A1A074A2-939A-4659-8224-91A2DA6CEA73}" type="presOf" srcId="{3162C160-6804-444E-9FAD-C4C48F72BCB6}" destId="{F6DC7098-998E-47F1-A0E0-93DD0B67E1F2}" srcOrd="0" destOrd="0" presId="urn:microsoft.com/office/officeart/2005/8/layout/chevron2"/>
    <dgm:cxn modelId="{EE4EEAAA-6573-44EC-9F39-B28D1F90914D}" type="presOf" srcId="{971D83F9-C4FA-401C-80C9-DE720AEA0DF2}" destId="{6E4FFFC6-794D-4BE4-B73A-B1C90C4FBE08}" srcOrd="0" destOrd="0" presId="urn:microsoft.com/office/officeart/2005/8/layout/chevron2"/>
    <dgm:cxn modelId="{89819BE1-0C2B-44D3-8F13-6B5170D87650}" type="presOf" srcId="{7507FB8F-A34C-48D3-9A83-FF006670E538}" destId="{426BDBE2-AFB6-431F-83A4-DEC1E62CEA8C}" srcOrd="0" destOrd="1" presId="urn:microsoft.com/office/officeart/2005/8/layout/chevron2"/>
    <dgm:cxn modelId="{845E5883-FC0E-43EF-A098-B71E8DB4DE37}" srcId="{43E5D308-75B0-40F0-9BF1-69F08EE0B468}" destId="{FE3503C4-6DFA-45D9-8B40-8F31548BB7E7}" srcOrd="0" destOrd="0" parTransId="{DE9A4FF1-805A-44AA-8E80-65ABFB10543F}" sibTransId="{6DAA6944-CB4F-4A0F-9D4E-45E35EB880A6}"/>
    <dgm:cxn modelId="{8FFC6113-03F8-4136-BF4D-CDEF1F769054}" srcId="{43E5D308-75B0-40F0-9BF1-69F08EE0B468}" destId="{7507FB8F-A34C-48D3-9A83-FF006670E538}" srcOrd="1" destOrd="0" parTransId="{28AA824F-172B-4CC5-BACE-B6860A080908}" sibTransId="{1C427C9A-31DD-46AC-8D86-1C51B223E615}"/>
    <dgm:cxn modelId="{464E6258-4EA0-425A-9F31-97C0EC66EBF4}" type="presOf" srcId="{B902B8D7-5BA8-46F1-8AA8-A56AB773A77D}" destId="{FD627256-0B33-4A6F-9141-DAB764A0437B}" srcOrd="0" destOrd="0" presId="urn:microsoft.com/office/officeart/2005/8/layout/chevron2"/>
    <dgm:cxn modelId="{B75D0863-6C75-4F45-B4E6-12C5283F5B2E}" srcId="{F3E3E729-8E06-4FCF-A14C-4CA2523AAA82}" destId="{998CCCB7-3068-425B-93AE-9C3225BBF4C7}" srcOrd="0" destOrd="0" parTransId="{1A50D775-B59B-4421-8148-2A823457B8B7}" sibTransId="{5AEE995C-C1B2-45EF-85E0-F4BBE6A73836}"/>
    <dgm:cxn modelId="{BD704F13-4FF4-43EB-AA4C-E39AC939082A}" type="presOf" srcId="{43E5D308-75B0-40F0-9BF1-69F08EE0B468}" destId="{A2572D25-344B-47CD-A800-A40FF8CAC93E}" srcOrd="0" destOrd="0" presId="urn:microsoft.com/office/officeart/2005/8/layout/chevron2"/>
    <dgm:cxn modelId="{B9573897-B10B-44A7-97AC-3E8438EBCC7B}" srcId="{9A9F6C9F-6617-4E85-A07C-0BF43290A92F}" destId="{B902B8D7-5BA8-46F1-8AA8-A56AB773A77D}" srcOrd="0" destOrd="0" parTransId="{6E9C4881-8AAA-4715-8E20-9FE83537F352}" sibTransId="{7B969DDF-BDAC-42D6-A77B-FD096A5B0B4D}"/>
    <dgm:cxn modelId="{770DD3FC-699C-4B4F-83EA-0E10755B618D}" srcId="{3162C160-6804-444E-9FAD-C4C48F72BCB6}" destId="{F3E3E729-8E06-4FCF-A14C-4CA2523AAA82}" srcOrd="0" destOrd="0" parTransId="{1AEDBA2E-A010-414B-A07C-3ECE6EEF6C61}" sibTransId="{40D91D85-589A-4684-A0C4-324E3B03AA96}"/>
    <dgm:cxn modelId="{EEAF12BF-C6E4-4469-946E-69E2889C71CE}" srcId="{7EB46AB2-EE9D-4EA7-910B-83CF4A41795F}" destId="{971D83F9-C4FA-401C-80C9-DE720AEA0DF2}" srcOrd="0" destOrd="0" parTransId="{81D45263-D277-4515-AAC8-A06627FFB8B8}" sibTransId="{F2B81474-24AE-401F-8ECA-505D21C3EA67}"/>
    <dgm:cxn modelId="{BE743AE4-6BC1-4E1C-BC2D-439ECD61AAD1}" srcId="{3162C160-6804-444E-9FAD-C4C48F72BCB6}" destId="{43E5D308-75B0-40F0-9BF1-69F08EE0B468}" srcOrd="3" destOrd="0" parTransId="{641FD930-11E1-4E88-BEA0-286A897CF9E4}" sibTransId="{B3F258C5-2D19-4052-826C-B443E2645B70}"/>
    <dgm:cxn modelId="{0A488BDD-A24E-48C0-A6FA-F8FBE75F9965}" type="presOf" srcId="{998CCCB7-3068-425B-93AE-9C3225BBF4C7}" destId="{9458DE96-12F6-4411-BB2F-40B75E7A9C15}" srcOrd="0" destOrd="0" presId="urn:microsoft.com/office/officeart/2005/8/layout/chevron2"/>
    <dgm:cxn modelId="{1FF4F406-F3BA-4EA5-9246-9FA3E406EE1A}" srcId="{3162C160-6804-444E-9FAD-C4C48F72BCB6}" destId="{7EB46AB2-EE9D-4EA7-910B-83CF4A41795F}" srcOrd="2" destOrd="0" parTransId="{1F01519E-BE3F-4F4D-98B9-DD1AC6280FF8}" sibTransId="{A9214F15-7577-4BE6-AF01-2FCB7A9E9A72}"/>
    <dgm:cxn modelId="{91E18D81-CC78-44DB-A6D4-0EC5B90A9925}" srcId="{3162C160-6804-444E-9FAD-C4C48F72BCB6}" destId="{9A9F6C9F-6617-4E85-A07C-0BF43290A92F}" srcOrd="1" destOrd="0" parTransId="{A1D5210D-E75F-4787-B367-747D3364553F}" sibTransId="{9B14F673-2857-4997-A672-F1AC04172078}"/>
    <dgm:cxn modelId="{B37D1837-744B-4541-B958-9E4BBF3AC42B}" srcId="{F3E3E729-8E06-4FCF-A14C-4CA2523AAA82}" destId="{C55BD305-30B9-4C01-B147-03B623207B58}" srcOrd="1" destOrd="0" parTransId="{EDFF6DE7-5DAE-446A-A8D5-9C372842A2AE}" sibTransId="{FF843083-265F-4A35-BB36-B5F8D1C40236}"/>
    <dgm:cxn modelId="{4DE3DB74-A554-49AE-A722-455236978F68}" type="presOf" srcId="{8B5472EF-F96F-47D3-9CEB-ED58C172A354}" destId="{FD627256-0B33-4A6F-9141-DAB764A0437B}" srcOrd="0" destOrd="1" presId="urn:microsoft.com/office/officeart/2005/8/layout/chevron2"/>
    <dgm:cxn modelId="{CA73B300-34A5-43A9-92DA-BEF2AE7D37E0}" srcId="{9A9F6C9F-6617-4E85-A07C-0BF43290A92F}" destId="{8B5472EF-F96F-47D3-9CEB-ED58C172A354}" srcOrd="1" destOrd="0" parTransId="{DBDA94DC-2CDB-4EBB-9232-CD89CFC735E4}" sibTransId="{6BC8E401-FCA8-45BA-ACB8-754CD9C79BCE}"/>
    <dgm:cxn modelId="{9A88A6A6-8556-4F68-84CA-757986121BC2}" type="presParOf" srcId="{F6DC7098-998E-47F1-A0E0-93DD0B67E1F2}" destId="{4184BF9C-834B-4872-A373-535EA2D7A8A6}" srcOrd="0" destOrd="0" presId="urn:microsoft.com/office/officeart/2005/8/layout/chevron2"/>
    <dgm:cxn modelId="{520A958E-916F-4021-ADF9-F4ADB7C98940}" type="presParOf" srcId="{4184BF9C-834B-4872-A373-535EA2D7A8A6}" destId="{E397F13F-93FE-493B-817B-FF3FAD68D3C0}" srcOrd="0" destOrd="0" presId="urn:microsoft.com/office/officeart/2005/8/layout/chevron2"/>
    <dgm:cxn modelId="{2B3E0E4B-F392-465D-9FA5-233DF455EA68}" type="presParOf" srcId="{4184BF9C-834B-4872-A373-535EA2D7A8A6}" destId="{9458DE96-12F6-4411-BB2F-40B75E7A9C15}" srcOrd="1" destOrd="0" presId="urn:microsoft.com/office/officeart/2005/8/layout/chevron2"/>
    <dgm:cxn modelId="{36BDD7CF-F16D-428F-9511-6D0D750F64D9}" type="presParOf" srcId="{F6DC7098-998E-47F1-A0E0-93DD0B67E1F2}" destId="{05FAD064-3EB8-4A2E-9CBE-553B96AF1ACC}" srcOrd="1" destOrd="0" presId="urn:microsoft.com/office/officeart/2005/8/layout/chevron2"/>
    <dgm:cxn modelId="{405903D4-F2B5-40AB-95AB-93D7061531DE}" type="presParOf" srcId="{F6DC7098-998E-47F1-A0E0-93DD0B67E1F2}" destId="{F81ED3BB-092C-4050-A8B2-E35EDD6829E2}" srcOrd="2" destOrd="0" presId="urn:microsoft.com/office/officeart/2005/8/layout/chevron2"/>
    <dgm:cxn modelId="{ECEE62B0-905B-4512-81E8-C074234D5DF0}" type="presParOf" srcId="{F81ED3BB-092C-4050-A8B2-E35EDD6829E2}" destId="{71D0AE68-34DF-4652-B0ED-0BAC54420229}" srcOrd="0" destOrd="0" presId="urn:microsoft.com/office/officeart/2005/8/layout/chevron2"/>
    <dgm:cxn modelId="{09A874D2-8CA8-4C9F-A59E-89568B7A4FFF}" type="presParOf" srcId="{F81ED3BB-092C-4050-A8B2-E35EDD6829E2}" destId="{FD627256-0B33-4A6F-9141-DAB764A0437B}" srcOrd="1" destOrd="0" presId="urn:microsoft.com/office/officeart/2005/8/layout/chevron2"/>
    <dgm:cxn modelId="{B011F81C-43F7-49E4-8688-C12C27B1F751}" type="presParOf" srcId="{F6DC7098-998E-47F1-A0E0-93DD0B67E1F2}" destId="{DA57F522-CDBD-4EF2-B010-EC994373A3A2}" srcOrd="3" destOrd="0" presId="urn:microsoft.com/office/officeart/2005/8/layout/chevron2"/>
    <dgm:cxn modelId="{8150FD61-9A0B-4E23-8AB9-EFA7455DA70C}" type="presParOf" srcId="{F6DC7098-998E-47F1-A0E0-93DD0B67E1F2}" destId="{D87059F5-3F0F-47D1-AB10-8F5AA91C6DED}" srcOrd="4" destOrd="0" presId="urn:microsoft.com/office/officeart/2005/8/layout/chevron2"/>
    <dgm:cxn modelId="{BA2B11B0-5BAB-412D-80F0-EC1A09C7BE3F}" type="presParOf" srcId="{D87059F5-3F0F-47D1-AB10-8F5AA91C6DED}" destId="{930004B9-3C12-4C4F-91CB-BD0256B0DEBA}" srcOrd="0" destOrd="0" presId="urn:microsoft.com/office/officeart/2005/8/layout/chevron2"/>
    <dgm:cxn modelId="{1A815137-DEBB-462C-8054-837C66638BAB}" type="presParOf" srcId="{D87059F5-3F0F-47D1-AB10-8F5AA91C6DED}" destId="{6E4FFFC6-794D-4BE4-B73A-B1C90C4FBE08}" srcOrd="1" destOrd="0" presId="urn:microsoft.com/office/officeart/2005/8/layout/chevron2"/>
    <dgm:cxn modelId="{FBD6F0E7-1E2A-4E5D-8B60-C4774B359FAC}" type="presParOf" srcId="{F6DC7098-998E-47F1-A0E0-93DD0B67E1F2}" destId="{42C22261-F17F-4D9C-844B-6D0310C1C96B}" srcOrd="5" destOrd="0" presId="urn:microsoft.com/office/officeart/2005/8/layout/chevron2"/>
    <dgm:cxn modelId="{2F7ACA70-D010-470F-87FE-629CFF578D5D}" type="presParOf" srcId="{F6DC7098-998E-47F1-A0E0-93DD0B67E1F2}" destId="{A2BA0467-0F89-49DA-BBED-50F4F15F7B8B}" srcOrd="6" destOrd="0" presId="urn:microsoft.com/office/officeart/2005/8/layout/chevron2"/>
    <dgm:cxn modelId="{67ADBD19-FC25-45A3-A09A-670AF0E3C221}" type="presParOf" srcId="{A2BA0467-0F89-49DA-BBED-50F4F15F7B8B}" destId="{A2572D25-344B-47CD-A800-A40FF8CAC93E}" srcOrd="0" destOrd="0" presId="urn:microsoft.com/office/officeart/2005/8/layout/chevron2"/>
    <dgm:cxn modelId="{24BD50F5-80F0-45FE-9CE9-74DB4D1402AE}" type="presParOf" srcId="{A2BA0467-0F89-49DA-BBED-50F4F15F7B8B}" destId="{426BDBE2-AFB6-431F-83A4-DEC1E62CEA8C}"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A6C6A-E868-41FC-AFDB-1A174B553FB0}" type="datetimeFigureOut">
              <a:rPr lang="ru-RU" smtClean="0"/>
              <a:pPr/>
              <a:t>05.03.2017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5D011-E0C0-4C98-B738-570A078156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D5D011-E0C0-4C98-B738-570A078156C3}"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5A354C-28FD-4026-9D7A-D4FC457FDEBC}" type="datetimeFigureOut">
              <a:rPr lang="ru-RU"/>
              <a:pPr>
                <a:defRPr/>
              </a:pPr>
              <a:t>05.03.2017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333D91-BFFB-4893-8E6B-CA05549B093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F15AE6-0902-4EC8-86B6-E416B8A8A3D0}" type="datetimeFigureOut">
              <a:rPr lang="ru-RU"/>
              <a:pPr>
                <a:defRPr/>
              </a:pPr>
              <a:t>05.03.2017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E2424A-4BA9-4FA7-8E50-69D9D3CAA7D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EAE0CF-8781-4389-A278-F2DE0E6230A4}" type="datetimeFigureOut">
              <a:rPr lang="ru-RU"/>
              <a:pPr>
                <a:defRPr/>
              </a:pPr>
              <a:t>05.03.2017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0DA5BE-BCEF-4F82-8DE0-767005D7EC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035752-41C0-4A3C-B7DF-A63F8D8D0F55}" type="datetimeFigureOut">
              <a:rPr lang="ru-RU"/>
              <a:pPr>
                <a:defRPr/>
              </a:pPr>
              <a:t>05.03.2017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4FD9ED-F3C4-4702-844E-52DDC06E121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586D85-D540-4C3B-8F6C-02DFD10A0E80}" type="datetimeFigureOut">
              <a:rPr lang="ru-RU"/>
              <a:pPr>
                <a:defRPr/>
              </a:pPr>
              <a:t>05.03.2017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8E705E-22D8-4757-A0AF-C26C8164C77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8E6607-B9D9-44A1-82E6-DDCB6CBFB94D}" type="datetimeFigureOut">
              <a:rPr lang="ru-RU"/>
              <a:pPr>
                <a:defRPr/>
              </a:pPr>
              <a:t>05.03.2017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C4811C-7D1C-46DC-A561-7669D2DDE0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7A971B-441E-4AE1-B598-B40FC5B1B3C8}" type="datetimeFigureOut">
              <a:rPr lang="ru-RU"/>
              <a:pPr>
                <a:defRPr/>
              </a:pPr>
              <a:t>05.03.2017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0DB272D-D371-4479-B56B-AB1E16162FF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B47F450-2748-4077-A6D9-898F3ABA8655}" type="datetimeFigureOut">
              <a:rPr lang="ru-RU"/>
              <a:pPr>
                <a:defRPr/>
              </a:pPr>
              <a:t>05.03.2017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C5842F-4189-4564-9364-5E7DBA2F7F9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2532DF8-EB1F-48EE-A370-3650FAF8986D}" type="datetimeFigureOut">
              <a:rPr lang="ru-RU"/>
              <a:pPr>
                <a:defRPr/>
              </a:pPr>
              <a:t>05.03.2017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DBBCF47-9308-4574-A1A3-D41504758A7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A4FFA21-44C3-43C6-92E3-993CC6720A5D}" type="datetimeFigureOut">
              <a:rPr lang="ru-RU"/>
              <a:pPr>
                <a:defRPr/>
              </a:pPr>
              <a:t>05.03.2017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5770FB-04C9-4501-8D87-B277994206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8A8E53-6D19-4E05-AF33-8966710A8523}" type="datetimeFigureOut">
              <a:rPr lang="ru-RU"/>
              <a:pPr>
                <a:defRPr/>
              </a:pPr>
              <a:t>05.03.2017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7E7A26-6A25-43E4-96FA-6367B12033F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6" descr="физика.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D1CEC0A-5C67-43DC-BF05-462E26884097}" type="datetimeFigureOut">
              <a:rPr lang="ru-RU"/>
              <a:pPr>
                <a:defRPr/>
              </a:pPr>
              <a:t>05.03.2017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61ECAF-066A-4F61-8931-A8E44A596D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uk.wikipedia.org/w/index.php?title=%D0%91%D0%B5%D0%B7%D0%B4%D0%B8%D0%BC%D0%BD%D0%B8%D0%B9_%D0%BF%D0%BE%D1%80%D0%BE%D1%85&amp;action=edit&amp;redlink=1" TargetMode="External"/><Relationship Id="rId13" Type="http://schemas.openxmlformats.org/officeDocument/2006/relationships/image" Target="../media/image17.jpeg"/><Relationship Id="rId3" Type="http://schemas.openxmlformats.org/officeDocument/2006/relationships/hyperlink" Target="http://uk.wikipedia.org/wiki/%D0%9D%D0%B0%D1%83%D0%BA%D0%BE%D0%B2%D0%B5_%D1%82%D0%BE%D0%B2%D0%B0%D1%80%D0%B8%D1%81%D1%82%D0%B2%D0%BE" TargetMode="External"/><Relationship Id="rId7" Type="http://schemas.openxmlformats.org/officeDocument/2006/relationships/hyperlink" Target="http://uk.wikipedia.org/wiki/%D0%95%D0%BD%D1%86%D0%B8%D0%BA%D0%BB%D0%BE%D0%BF%D0%B5%D0%B4%D0%B8%D1%87%D0%BD%D0%B8%D0%B9_%D1%81%D0%BB%D0%BE%D0%B2%D0%BD%D0%B8%D0%BA_%D0%91%D1%80%D0%BE%D0%BA%D0%B3%D0%B0%D1%83%D0%B7%D0%B0_%D1%96_%D0%84%D1%84%D1%80%D0%BE%D0%BD%D0%B0" TargetMode="External"/><Relationship Id="rId12" Type="http://schemas.openxmlformats.org/officeDocument/2006/relationships/hyperlink" Target="http://uk.wikipedia.org/wiki/%D0%97%D0%B0%D0%BF%D0%B0%D0%BB%D0%B5%D0%BD%D0%BD%D1%8F_%D0%BB%D0%B5%D0%B3%D0%B5%D0%BD%D1%8C" TargetMode="External"/><Relationship Id="rId2" Type="http://schemas.openxmlformats.org/officeDocument/2006/relationships/hyperlink" Target="http://uk.wikipedia.org/wiki/%D0%90%D0%BA%D0%B0%D0%B4%D0%B5%D0%BC%D1%96%D1%8F_%D0%BD%D0%B0%D1%83%D0%BA" TargetMode="External"/><Relationship Id="rId1" Type="http://schemas.openxmlformats.org/officeDocument/2006/relationships/slideLayout" Target="../slideLayouts/slideLayout4.xml"/><Relationship Id="rId6" Type="http://schemas.openxmlformats.org/officeDocument/2006/relationships/hyperlink" Target="http://uk.wikipedia.org/wiki/1890" TargetMode="External"/><Relationship Id="rId11" Type="http://schemas.openxmlformats.org/officeDocument/2006/relationships/hyperlink" Target="http://uk.wikipedia.org/wiki/%D0%A1%D0%B0%D0%BD%D0%BA%D1%82-%D0%9F%D0%B5%D1%82%D0%B5%D1%80%D0%B1%D1%83%D1%80%D0%B3" TargetMode="External"/><Relationship Id="rId5" Type="http://schemas.openxmlformats.org/officeDocument/2006/relationships/hyperlink" Target="http://uk.wikipedia.org/wiki/1880" TargetMode="External"/><Relationship Id="rId10" Type="http://schemas.openxmlformats.org/officeDocument/2006/relationships/hyperlink" Target="http://uk.wikipedia.org/wiki/1907" TargetMode="External"/><Relationship Id="rId4" Type="http://schemas.openxmlformats.org/officeDocument/2006/relationships/hyperlink" Target="http://uk.wikipedia.org/wiki/%D0%A0%D0%BE%D1%81%D1%96%D0%B9%D1%81%D1%8C%D0%BA%D0%B0_%D0%B0%D0%BA%D0%B0%D0%B4%D0%B5%D0%BC%D1%96%D1%8F_%D0%BD%D0%B0%D1%83%D0%BA" TargetMode="External"/><Relationship Id="rId9" Type="http://schemas.openxmlformats.org/officeDocument/2006/relationships/hyperlink" Target="http://uk.wikipedia.org/wiki/1893" TargetMode="External"/><Relationship Id="rId1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571472" y="214290"/>
            <a:ext cx="7772400" cy="1928826"/>
          </a:xfrm>
        </p:spPr>
        <p:txBody>
          <a:bodyPr/>
          <a:lstStyle/>
          <a:p>
            <a:pPr fontAlgn="auto">
              <a:spcAft>
                <a:spcPts val="0"/>
              </a:spcAft>
              <a:defRPr/>
            </a:pPr>
            <a:r>
              <a:rPr lang="uk-UA" sz="2400" dirty="0" smtClean="0">
                <a:solidFill>
                  <a:srgbClr val="0070C0"/>
                </a:solidFill>
              </a:rPr>
              <a:t/>
            </a:r>
            <a:br>
              <a:rPr lang="uk-UA" sz="2400" dirty="0" smtClean="0">
                <a:solidFill>
                  <a:srgbClr val="0070C0"/>
                </a:solidFill>
              </a:rPr>
            </a:br>
            <a:r>
              <a:rPr lang="uk-UA" sz="4000" b="1" i="1" dirty="0" smtClean="0">
                <a:solidFill>
                  <a:schemeClr val="tx2">
                    <a:lumMod val="75000"/>
                  </a:schemeClr>
                </a:solidFill>
                <a:effectLst>
                  <a:outerShdw blurRad="38100" dist="38100" dir="2700000" algn="tl">
                    <a:srgbClr val="000000">
                      <a:alpha val="43137"/>
                    </a:srgbClr>
                  </a:outerShdw>
                </a:effectLst>
                <a:latin typeface="Comic Sans MS" pitchFamily="66" charset="0"/>
              </a:rPr>
              <a:t>“ </a:t>
            </a:r>
            <a:r>
              <a:rPr lang="uk-UA" sz="40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Періодична система хімічних елементів</a:t>
            </a:r>
            <a:r>
              <a:rPr lang="uk-UA" sz="4000" b="1" dirty="0" smtClean="0">
                <a:solidFill>
                  <a:srgbClr val="7E2696"/>
                </a:solidFill>
                <a:effectLst>
                  <a:outerShdw blurRad="38100" dist="38100" dir="2700000" algn="tl">
                    <a:srgbClr val="000000">
                      <a:alpha val="43137"/>
                    </a:srgbClr>
                  </a:outerShdw>
                </a:effectLst>
                <a:latin typeface="Comic Sans MS" pitchFamily="66" charset="0"/>
              </a:rPr>
              <a:t> </a:t>
            </a:r>
            <a:r>
              <a:rPr lang="uk-UA" sz="3200" b="1" dirty="0" smtClean="0">
                <a:solidFill>
                  <a:schemeClr val="tx2">
                    <a:lumMod val="75000"/>
                  </a:schemeClr>
                </a:solidFill>
                <a:effectLst>
                  <a:outerShdw blurRad="38100" dist="38100" dir="2700000" algn="tl">
                    <a:srgbClr val="000000">
                      <a:alpha val="43137"/>
                    </a:srgbClr>
                  </a:outerShdw>
                </a:effectLst>
                <a:latin typeface="Comic Sans MS" pitchFamily="66" charset="0"/>
              </a:rPr>
              <a:t>"</a:t>
            </a:r>
            <a:r>
              <a:rPr lang="ru-RU" sz="1600" b="1" dirty="0" smtClean="0">
                <a:latin typeface="Comic Sans MS" pitchFamily="66" charset="0"/>
              </a:rPr>
              <a:t/>
            </a:r>
            <a:br>
              <a:rPr lang="ru-RU" sz="1600" b="1" dirty="0" smtClean="0">
                <a:latin typeface="Comic Sans MS" pitchFamily="66" charset="0"/>
              </a:rPr>
            </a:br>
            <a:endParaRPr lang="ru-RU" sz="1600" b="1" dirty="0" smtClean="0">
              <a:latin typeface="Comic Sans MS" pitchFamily="66" charset="0"/>
            </a:endParaRPr>
          </a:p>
        </p:txBody>
      </p:sp>
      <p:sp>
        <p:nvSpPr>
          <p:cNvPr id="3" name="Подзаголовок 2"/>
          <p:cNvSpPr>
            <a:spLocks noGrp="1"/>
          </p:cNvSpPr>
          <p:nvPr>
            <p:ph type="subTitle" idx="1"/>
          </p:nvPr>
        </p:nvSpPr>
        <p:spPr>
          <a:xfrm>
            <a:off x="-1928858" y="7000900"/>
            <a:ext cx="4929222" cy="45719"/>
          </a:xfrm>
        </p:spPr>
        <p:txBody>
          <a:bodyPr rtlCol="0">
            <a:normAutofit fontScale="25000" lnSpcReduction="20000"/>
          </a:bodyPr>
          <a:lstStyle/>
          <a:p>
            <a:pPr marL="514350" indent="-514350" algn="l">
              <a:buClr>
                <a:srgbClr val="000000"/>
              </a:buClr>
              <a:buSzPct val="100000"/>
            </a:pPr>
            <a:endParaRPr lang="ru-RU" sz="2800" b="1" i="1" dirty="0" smtClean="0">
              <a:solidFill>
                <a:srgbClr val="002060"/>
              </a:solidFill>
              <a:effectLst>
                <a:outerShdw blurRad="38100" dist="38100" dir="2700000" algn="tl">
                  <a:srgbClr val="000000">
                    <a:alpha val="43137"/>
                  </a:srgbClr>
                </a:outerShdw>
              </a:effectLst>
              <a:latin typeface="+mj-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0" presetClass="entr" presetSubtype="0" decel="100000" fill="hold" grpId="0" nodeType="after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8929718" cy="1714512"/>
          </a:xfrm>
        </p:spPr>
        <p:txBody>
          <a:bodyPr/>
          <a:lstStyle/>
          <a:p>
            <a:r>
              <a:rPr lang="uk-UA" sz="2000" b="1" u="sng" dirty="0" smtClean="0">
                <a:ln w="12700">
                  <a:solidFill>
                    <a:schemeClr val="tx2">
                      <a:satMod val="155000"/>
                    </a:schemeClr>
                  </a:solidFill>
                  <a:prstDash val="solid"/>
                </a:ln>
                <a:solidFill>
                  <a:srgbClr val="8439BD"/>
                </a:solidFill>
                <a:latin typeface="Comic Sans MS" pitchFamily="66" charset="0"/>
              </a:rPr>
              <a:t>Періодична система хімічних елементів </a:t>
            </a:r>
            <a:r>
              <a:rPr lang="uk-UA" sz="2000" b="1" dirty="0" smtClean="0">
                <a:ln w="12700">
                  <a:solidFill>
                    <a:schemeClr val="tx2">
                      <a:satMod val="155000"/>
                    </a:schemeClr>
                  </a:solidFill>
                  <a:prstDash val="solid"/>
                </a:ln>
                <a:solidFill>
                  <a:schemeClr val="bg1"/>
                </a:solidFill>
                <a:latin typeface="Comic Sans MS" pitchFamily="66" charset="0"/>
              </a:rPr>
              <a:t>(таблиця Менделєєва) - класифікація хімічних елементів, що встановлює залежність різних властивостей елементів від заряду атомного ядра. Система є графічним виразом періодичного закону, встановленого російським хіміком</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u="sng" dirty="0" smtClean="0">
                <a:ln w="12700">
                  <a:solidFill>
                    <a:schemeClr val="tx2">
                      <a:satMod val="155000"/>
                    </a:schemeClr>
                  </a:solidFill>
                  <a:prstDash val="solid"/>
                </a:ln>
                <a:solidFill>
                  <a:srgbClr val="8439BD"/>
                </a:solidFill>
                <a:latin typeface="Comic Sans MS" pitchFamily="66" charset="0"/>
              </a:rPr>
              <a:t>Д. І. Менделєєвим</a:t>
            </a:r>
            <a:r>
              <a:rPr lang="uk-UA" sz="2000" b="1" dirty="0" smtClean="0">
                <a:ln w="12700">
                  <a:solidFill>
                    <a:schemeClr val="tx2">
                      <a:satMod val="155000"/>
                    </a:schemeClr>
                  </a:solidFill>
                  <a:prstDash val="solid"/>
                </a:ln>
                <a:solidFill>
                  <a:srgbClr val="8439BD"/>
                </a:solidFill>
                <a:latin typeface="Comic Sans MS" pitchFamily="66" charset="0"/>
              </a:rPr>
              <a:t> </a:t>
            </a:r>
            <a:r>
              <a:rPr lang="uk-UA" sz="2000" b="1" dirty="0" smtClean="0">
                <a:ln w="12700">
                  <a:solidFill>
                    <a:schemeClr val="tx2">
                      <a:satMod val="155000"/>
                    </a:schemeClr>
                  </a:solidFill>
                  <a:prstDash val="solid"/>
                </a:ln>
                <a:solidFill>
                  <a:schemeClr val="bg1"/>
                </a:solidFill>
                <a:latin typeface="Comic Sans MS" pitchFamily="66" charset="0"/>
              </a:rPr>
              <a:t>в</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u="sng" dirty="0" smtClean="0">
                <a:ln w="12700">
                  <a:solidFill>
                    <a:schemeClr val="tx2">
                      <a:satMod val="155000"/>
                    </a:schemeClr>
                  </a:solidFill>
                  <a:prstDash val="solid"/>
                </a:ln>
                <a:solidFill>
                  <a:srgbClr val="8439BD"/>
                </a:solidFill>
                <a:latin typeface="Comic Sans MS" pitchFamily="66" charset="0"/>
              </a:rPr>
              <a:t>1869</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dirty="0" smtClean="0">
                <a:ln w="12700">
                  <a:solidFill>
                    <a:schemeClr val="tx2">
                      <a:satMod val="155000"/>
                    </a:schemeClr>
                  </a:solidFill>
                  <a:prstDash val="solid"/>
                </a:ln>
                <a:solidFill>
                  <a:schemeClr val="bg1"/>
                </a:solidFill>
                <a:latin typeface="Comic Sans MS" pitchFamily="66" charset="0"/>
              </a:rPr>
              <a:t>році.</a:t>
            </a:r>
            <a:endParaRPr lang="ru-RU" sz="2000" b="1" dirty="0">
              <a:ln w="12700">
                <a:solidFill>
                  <a:schemeClr val="tx2">
                    <a:satMod val="155000"/>
                  </a:schemeClr>
                </a:solidFill>
                <a:prstDash val="solid"/>
              </a:ln>
              <a:solidFill>
                <a:schemeClr val="bg1"/>
              </a:solidFill>
              <a:latin typeface="Comic Sans MS" pitchFamily="66" charset="0"/>
            </a:endParaRPr>
          </a:p>
        </p:txBody>
      </p:sp>
      <p:pic>
        <p:nvPicPr>
          <p:cNvPr id="20487" name="Picture 7"/>
          <p:cNvPicPr>
            <a:picLocks noGrp="1" noChangeAspect="1" noChangeArrowheads="1"/>
          </p:cNvPicPr>
          <p:nvPr>
            <p:ph idx="1"/>
          </p:nvPr>
        </p:nvPicPr>
        <p:blipFill>
          <a:blip r:embed="rId2" cstate="email"/>
          <a:srcRect/>
          <a:stretch>
            <a:fillRect/>
          </a:stretch>
        </p:blipFill>
        <p:spPr bwMode="auto">
          <a:xfrm>
            <a:off x="1000100" y="2643182"/>
            <a:ext cx="6572296" cy="39009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p:cTn id="11" dur="1000" fill="hold"/>
                                        <p:tgtEl>
                                          <p:spTgt spid="20487"/>
                                        </p:tgtEl>
                                        <p:attrNameLst>
                                          <p:attrName>ppt_w</p:attrName>
                                        </p:attrNameLst>
                                      </p:cBhvr>
                                      <p:tavLst>
                                        <p:tav tm="0">
                                          <p:val>
                                            <p:strVal val="#ppt_w*0.70"/>
                                          </p:val>
                                        </p:tav>
                                        <p:tav tm="100000">
                                          <p:val>
                                            <p:strVal val="#ppt_w"/>
                                          </p:val>
                                        </p:tav>
                                      </p:tavLst>
                                    </p:anim>
                                    <p:anim calcmode="lin" valueType="num">
                                      <p:cBhvr>
                                        <p:cTn id="12" dur="1000" fill="hold"/>
                                        <p:tgtEl>
                                          <p:spTgt spid="20487"/>
                                        </p:tgtEl>
                                        <p:attrNameLst>
                                          <p:attrName>ppt_h</p:attrName>
                                        </p:attrNameLst>
                                      </p:cBhvr>
                                      <p:tavLst>
                                        <p:tav tm="0">
                                          <p:val>
                                            <p:strVal val="#ppt_h"/>
                                          </p:val>
                                        </p:tav>
                                        <p:tav tm="100000">
                                          <p:val>
                                            <p:strVal val="#ppt_h"/>
                                          </p:val>
                                        </p:tav>
                                      </p:tavLst>
                                    </p:anim>
                                    <p:animEffect transition="in" filter="fade">
                                      <p:cBhvr>
                                        <p:cTn id="13"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785950"/>
          </a:xfrm>
        </p:spPr>
        <p:style>
          <a:lnRef idx="1">
            <a:schemeClr val="accent4"/>
          </a:lnRef>
          <a:fillRef idx="2">
            <a:schemeClr val="accent4"/>
          </a:fillRef>
          <a:effectRef idx="1">
            <a:schemeClr val="accent4"/>
          </a:effectRef>
          <a:fontRef idx="minor">
            <a:schemeClr val="dk1"/>
          </a:fontRef>
        </p:style>
        <p:txBody>
          <a:bodyPr/>
          <a:lstStyle/>
          <a:p>
            <a:pPr algn="l"/>
            <a:r>
              <a:rPr lang="uk-UA" sz="2800" b="1" dirty="0" smtClean="0">
                <a:ln w="12700">
                  <a:solidFill>
                    <a:schemeClr val="tx2">
                      <a:satMod val="155000"/>
                    </a:schemeClr>
                  </a:solidFill>
                  <a:prstDash val="solid"/>
                </a:ln>
                <a:solidFill>
                  <a:srgbClr val="8439BD"/>
                </a:solidFill>
                <a:effectLst>
                  <a:outerShdw blurRad="41275" dist="20320" dir="1800000" algn="tl" rotWithShape="0">
                    <a:srgbClr val="000000">
                      <a:alpha val="40000"/>
                    </a:srgbClr>
                  </a:outerShdw>
                </a:effectLst>
                <a:latin typeface="Comic Sans MS" pitchFamily="66" charset="0"/>
              </a:rPr>
              <a:t>Періоди</a:t>
            </a: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 це горизонтальні ряди в таблиці Менделєєва. Періоди поділяються на малі, що складаються з одного ряду (1—3 періоди), і великі, що складаються з двох рядів (4—7 періоди). </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періодах добре помітна періодичність зміни властивостей елементів, простих речовин, утворених цими елементами, та їх сполук.</a:t>
            </a:r>
            <a:r>
              <a:rPr lang="uk-UA"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періодах із зростанням порядкового номера елементів їх металічні властивості слабшають, а неметалічні посилюються.</a:t>
            </a:r>
            <a:br>
              <a:rPr lang="uk-UA"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endParaRPr lang="uk-UA"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4" name="Прямоугольник 3"/>
          <p:cNvSpPr/>
          <p:nvPr/>
        </p:nvSpPr>
        <p:spPr>
          <a:xfrm>
            <a:off x="428596" y="3929066"/>
            <a:ext cx="821537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sz="2800" b="1" dirty="0" smtClean="0">
                <a:ln w="12700">
                  <a:solidFill>
                    <a:schemeClr val="tx2">
                      <a:satMod val="155000"/>
                    </a:schemeClr>
                  </a:solidFill>
                  <a:prstDash val="solid"/>
                </a:ln>
                <a:solidFill>
                  <a:srgbClr val="8439BD"/>
                </a:solidFill>
                <a:effectLst>
                  <a:outerShdw blurRad="41275" dist="20320" dir="1800000" algn="tl" rotWithShape="0">
                    <a:srgbClr val="000000">
                      <a:alpha val="40000"/>
                    </a:srgbClr>
                  </a:outerShdw>
                </a:effectLst>
                <a:latin typeface="Comic Sans MS" pitchFamily="66" charset="0"/>
              </a:rPr>
              <a:t>Група</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t>
            </a: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це вертикальний стовпчик у таблиці Менделєєва, у якому розміщені подібні за властивостями хімічні елементи.</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a:t>
            </a:r>
            <a:r>
              <a:rPr lang="uk-UA"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короткоперіодному</a:t>
            </a: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варіанті Періо­дичної системи кожна група поділяється на підгрупи — головну (або А) і побічну (або Б). До складу головної підгрупи входять елементи великих і малих періодів, а до складу побічних підгруп — тільки великих періодів і лише метали.</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групах у головних підгрупах виявляється подібність елементів (наприклад однакова вища валентність) та їхніх сполук (наприклад загальні формули вищих оксидів і водневих сполук). </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групах із зростанням порядкового номера металічні властивості елементів посилюються, а неметалічні послаблюються.</a:t>
            </a:r>
            <a:endParaRPr lang="ru-RU" sz="1400" dirty="0"/>
          </a:p>
        </p:txBody>
      </p:sp>
      <p:pic>
        <p:nvPicPr>
          <p:cNvPr id="3076" name="Picture 4" descr="D:\Юлечка\av-9278.gif"/>
          <p:cNvPicPr>
            <a:picLocks noChangeAspect="1" noChangeArrowheads="1" noCrop="1"/>
          </p:cNvPicPr>
          <p:nvPr/>
        </p:nvPicPr>
        <p:blipFill>
          <a:blip r:embed="rId2"/>
          <a:srcRect/>
          <a:stretch>
            <a:fillRect/>
          </a:stretch>
        </p:blipFill>
        <p:spPr bwMode="auto">
          <a:xfrm>
            <a:off x="3500430" y="2357430"/>
            <a:ext cx="1928826" cy="1357322"/>
          </a:xfrm>
          <a:prstGeom prst="rect">
            <a:avLst/>
          </a:prstGeom>
          <a:noFill/>
        </p:spPr>
      </p:pic>
      <p:pic>
        <p:nvPicPr>
          <p:cNvPr id="3077" name="Picture 5" descr="D:\Юлечка\anim4_3_2a.gif"/>
          <p:cNvPicPr>
            <a:picLocks noChangeAspect="1" noChangeArrowheads="1" noCrop="1"/>
          </p:cNvPicPr>
          <p:nvPr/>
        </p:nvPicPr>
        <p:blipFill>
          <a:blip r:embed="rId3"/>
          <a:srcRect/>
          <a:stretch>
            <a:fillRect/>
          </a:stretch>
        </p:blipFill>
        <p:spPr bwMode="auto">
          <a:xfrm>
            <a:off x="428596" y="2285992"/>
            <a:ext cx="2071702" cy="1485910"/>
          </a:xfrm>
          <a:prstGeom prst="rect">
            <a:avLst/>
          </a:prstGeom>
          <a:noFill/>
        </p:spPr>
      </p:pic>
      <p:pic>
        <p:nvPicPr>
          <p:cNvPr id="3078" name="Picture 6" descr="D:\Юлечка\molecule.gif"/>
          <p:cNvPicPr>
            <a:picLocks noChangeAspect="1" noChangeArrowheads="1" noCrop="1"/>
          </p:cNvPicPr>
          <p:nvPr/>
        </p:nvPicPr>
        <p:blipFill>
          <a:blip r:embed="rId4"/>
          <a:srcRect/>
          <a:stretch>
            <a:fillRect/>
          </a:stretch>
        </p:blipFill>
        <p:spPr bwMode="auto">
          <a:xfrm>
            <a:off x="6572264" y="2214554"/>
            <a:ext cx="2071702" cy="1500198"/>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1000"/>
                                        <p:tgtEl>
                                          <p:spTgt spid="3077"/>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1000"/>
                                        <p:tgtEl>
                                          <p:spTgt spid="3076"/>
                                        </p:tgtEl>
                                      </p:cBhvr>
                                    </p:animEffect>
                                  </p:childTnLst>
                                </p:cTn>
                              </p:par>
                              <p:par>
                                <p:cTn id="17" presetID="10"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1000"/>
                                        <p:tgtEl>
                                          <p:spTgt spid="3078"/>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Comic Sans MS" pitchFamily="66" charset="0"/>
              </a:rPr>
              <a:t>Біографія Д.І.Менделєєва</a:t>
            </a:r>
            <a:r>
              <a:rPr lang="uk-UA" sz="1800" b="1" i="1" dirty="0" smtClean="0">
                <a:solidFill>
                  <a:srgbClr val="002060"/>
                </a:solidFill>
                <a:effectLst>
                  <a:outerShdw blurRad="38100" dist="38100" dir="2700000" algn="tl">
                    <a:srgbClr val="000000">
                      <a:alpha val="43137"/>
                    </a:srgbClr>
                  </a:outerShdw>
                </a:effectLst>
              </a:rPr>
              <a:t/>
            </a:r>
            <a:br>
              <a:rPr lang="uk-UA" sz="1800" b="1" i="1" dirty="0" smtClean="0">
                <a:solidFill>
                  <a:srgbClr val="002060"/>
                </a:solidFill>
                <a:effectLst>
                  <a:outerShdw blurRad="38100" dist="38100" dir="2700000" algn="tl">
                    <a:srgbClr val="000000">
                      <a:alpha val="43137"/>
                    </a:srgbClr>
                  </a:outerShdw>
                </a:effectLst>
              </a:rPr>
            </a:br>
            <a:endParaRPr lang="uk-UA" sz="1800" dirty="0"/>
          </a:p>
        </p:txBody>
      </p:sp>
      <p:pic>
        <p:nvPicPr>
          <p:cNvPr id="4" name="Содержимое 3" descr="mendeleev.jpg"/>
          <p:cNvPicPr>
            <a:picLocks noGrp="1" noChangeAspect="1"/>
          </p:cNvPicPr>
          <p:nvPr>
            <p:ph idx="1"/>
          </p:nvPr>
        </p:nvPicPr>
        <p:blipFill>
          <a:blip r:embed="rId2"/>
          <a:stretch>
            <a:fillRect/>
          </a:stretch>
        </p:blipFill>
        <p:spPr>
          <a:xfrm>
            <a:off x="1000100" y="1643050"/>
            <a:ext cx="7032178" cy="4500594"/>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p:cNvPicPr>
            <a:picLocks noGrp="1" noChangeAspect="1"/>
          </p:cNvPicPr>
          <p:nvPr>
            <p:ph sz="half" idx="1"/>
          </p:nvPr>
        </p:nvPicPr>
        <p:blipFill>
          <a:blip r:embed="rId3" cstate="email">
            <a:extLst>
              <a:ext uri="{28A0092B-C50C-407E-A947-70E740481C1C}">
                <a14:useLocalDpi xmlns="" xmlns:a14="http://schemas.microsoft.com/office/drawing/2010/main" val="0"/>
              </a:ext>
            </a:extLst>
          </a:blip>
          <a:stretch>
            <a:fillRect/>
          </a:stretch>
        </p:blipFill>
        <p:spPr>
          <a:xfrm>
            <a:off x="642910" y="357166"/>
            <a:ext cx="3500462" cy="4525963"/>
          </a:xfrm>
          <a:prstGeom prst="rect">
            <a:avLst/>
          </a:prstGeom>
        </p:spPr>
      </p:pic>
      <p:pic>
        <p:nvPicPr>
          <p:cNvPr id="8" name="Содержимое 7"/>
          <p:cNvPicPr>
            <a:picLocks noGrp="1" noChangeAspect="1"/>
          </p:cNvPicPr>
          <p:nvPr>
            <p:ph sz="half" idx="2"/>
          </p:nvPr>
        </p:nvPicPr>
        <p:blipFill>
          <a:blip r:embed="rId4" cstate="email">
            <a:extLst>
              <a:ext uri="{28A0092B-C50C-407E-A947-70E740481C1C}">
                <a14:useLocalDpi xmlns="" xmlns:a14="http://schemas.microsoft.com/office/drawing/2010/main" val="0"/>
              </a:ext>
            </a:extLst>
          </a:blip>
          <a:stretch>
            <a:fillRect/>
          </a:stretch>
        </p:blipFill>
        <p:spPr>
          <a:xfrm>
            <a:off x="5000628" y="357166"/>
            <a:ext cx="3474648" cy="4525963"/>
          </a:xfrm>
          <a:prstGeom prst="rect">
            <a:avLst/>
          </a:prstGeom>
        </p:spPr>
      </p:pic>
      <p:sp>
        <p:nvSpPr>
          <p:cNvPr id="9" name="TextBox 8"/>
          <p:cNvSpPr txBox="1"/>
          <p:nvPr/>
        </p:nvSpPr>
        <p:spPr>
          <a:xfrm>
            <a:off x="642911" y="5286388"/>
            <a:ext cx="35719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Феозва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Микитична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Лещова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t>
            </a:r>
          </a:p>
          <a:p>
            <a:pPr algn="ct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Дружина Менделєєва, 1860-е роки</a:t>
            </a: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10" name="TextBox 9"/>
          <p:cNvSpPr txBox="1"/>
          <p:nvPr/>
        </p:nvSpPr>
        <p:spPr>
          <a:xfrm>
            <a:off x="4929190" y="5143512"/>
            <a:ext cx="3510898" cy="101566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Ганна Іванівна Попова, </a:t>
            </a: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Друга дружина </a:t>
            </a: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Менделєєва</a:t>
            </a: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par>
                                <p:cTn id="19" presetID="8"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1000"/>
                                        <p:tgtEl>
                                          <p:spTgt spid="7"/>
                                        </p:tgtEl>
                                      </p:cBhvr>
                                    </p:animEffect>
                                  </p:childTnLst>
                                </p:cTn>
                              </p:par>
                              <p:par>
                                <p:cTn id="22" presetID="42" presetClass="entr" presetSubtype="0" fill="hold" grpId="1" nodeType="withEffect">
                                  <p:stCondLst>
                                    <p:cond delay="0"/>
                                  </p:stCondLst>
                                  <p:iterate type="lt">
                                    <p:tmPct val="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950"/>
                            </p:stCondLst>
                            <p:childTnLst>
                              <p:par>
                                <p:cTn id="28" presetID="8"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1000"/>
                                        <p:tgtEl>
                                          <p:spTgt spid="8"/>
                                        </p:tgtEl>
                                      </p:cBhvr>
                                    </p:animEffect>
                                  </p:childTnLst>
                                </p:cTn>
                              </p:par>
                              <p:par>
                                <p:cTn id="31" presetID="42" presetClass="entr" presetSubtype="0" fill="hold" grpId="1" nodeType="withEffect">
                                  <p:stCondLst>
                                    <p:cond delay="0"/>
                                  </p:stCondLst>
                                  <p:iterate type="lt">
                                    <p:tmPct val="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p:cNvPicPr>
            <a:picLocks noGrp="1" noChangeAspect="1"/>
          </p:cNvPicPr>
          <p:nvPr>
            <p:ph sz="half" idx="1"/>
          </p:nvPr>
        </p:nvPicPr>
        <p:blipFill>
          <a:blip r:embed="rId2" cstate="email">
            <a:extLst>
              <a:ext uri="{28A0092B-C50C-407E-A947-70E740481C1C}">
                <a14:useLocalDpi xmlns="" xmlns:a14="http://schemas.microsoft.com/office/drawing/2010/main" val="0"/>
              </a:ext>
            </a:extLst>
          </a:blip>
          <a:stretch>
            <a:fillRect/>
          </a:stretch>
        </p:blipFill>
        <p:spPr>
          <a:xfrm>
            <a:off x="571472" y="785794"/>
            <a:ext cx="3643338" cy="4429156"/>
          </a:xfrm>
          <a:prstGeom prst="rect">
            <a:avLst/>
          </a:prstGeom>
        </p:spPr>
      </p:pic>
      <p:sp>
        <p:nvSpPr>
          <p:cNvPr id="6" name="TextBox 5"/>
          <p:cNvSpPr txBox="1"/>
          <p:nvPr/>
        </p:nvSpPr>
        <p:spPr>
          <a:xfrm>
            <a:off x="714348" y="5286388"/>
            <a:ext cx="3429024"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Дочка Д.І.Менделєєва – Ольга </a:t>
            </a:r>
            <a:r>
              <a:rPr lang="uk-UA" sz="2000" b="1" spc="50" dirty="0" err="1" smtClean="0">
                <a:ln w="11430"/>
                <a:solidFill>
                  <a:srgbClr val="8439BD"/>
                </a:solidFill>
                <a:effectLst>
                  <a:outerShdw blurRad="76200" dist="50800" dir="5400000" algn="tl" rotWithShape="0">
                    <a:srgbClr val="000000">
                      <a:alpha val="65000"/>
                    </a:srgbClr>
                  </a:outerShdw>
                </a:effectLst>
                <a:latin typeface="Comic Sans MS" pitchFamily="66" charset="0"/>
              </a:rPr>
              <a:t>Трирогова</a:t>
            </a: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 </a:t>
            </a:r>
          </a:p>
          <a:p>
            <a:pPr algn="ct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та його внучка Наталя</a:t>
            </a:r>
            <a:endParaRPr lang="uk-UA" sz="2000" b="1" spc="50" dirty="0">
              <a:ln w="11430"/>
              <a:solidFill>
                <a:srgbClr val="8439BD"/>
              </a:solidFill>
              <a:effectLst>
                <a:outerShdw blurRad="76200" dist="50800" dir="5400000" algn="tl" rotWithShape="0">
                  <a:srgbClr val="000000">
                    <a:alpha val="65000"/>
                  </a:srgbClr>
                </a:outerShdw>
              </a:effectLst>
              <a:latin typeface="Comic Sans MS" pitchFamily="66" charset="0"/>
            </a:endParaRPr>
          </a:p>
        </p:txBody>
      </p:sp>
      <p:pic>
        <p:nvPicPr>
          <p:cNvPr id="9" name="Содержимое 8" descr="Рисунок1.jpg"/>
          <p:cNvPicPr>
            <a:picLocks noGrp="1" noChangeAspect="1"/>
          </p:cNvPicPr>
          <p:nvPr>
            <p:ph sz="half" idx="2"/>
          </p:nvPr>
        </p:nvPicPr>
        <p:blipFill>
          <a:blip r:embed="rId3"/>
          <a:stretch>
            <a:fillRect/>
          </a:stretch>
        </p:blipFill>
        <p:spPr>
          <a:xfrm>
            <a:off x="4643438" y="785794"/>
            <a:ext cx="4019550" cy="4429156"/>
          </a:xfrm>
        </p:spPr>
      </p:pic>
      <p:sp>
        <p:nvSpPr>
          <p:cNvPr id="10" name="TextBox 9"/>
          <p:cNvSpPr txBox="1"/>
          <p:nvPr/>
        </p:nvSpPr>
        <p:spPr>
          <a:xfrm>
            <a:off x="4857752" y="5429264"/>
            <a:ext cx="3550524"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solidFill>
                  <a:srgbClr val="8439BD"/>
                </a:solidFill>
                <a:effectLst>
                  <a:outerShdw blurRad="76200" dist="50800" dir="5400000" algn="tl" rotWithShape="0">
                    <a:srgbClr val="000000">
                      <a:alpha val="65000"/>
                    </a:srgbClr>
                  </a:outerShdw>
                </a:effectLst>
              </a:rPr>
              <a:t>Дочка Менделєєва Люба </a:t>
            </a:r>
          </a:p>
          <a:p>
            <a:r>
              <a:rPr lang="uk-UA" sz="2000" b="1" spc="50" dirty="0" smtClean="0">
                <a:ln w="11430"/>
                <a:solidFill>
                  <a:srgbClr val="8439BD"/>
                </a:solidFill>
                <a:effectLst>
                  <a:outerShdw blurRad="76200" dist="50800" dir="5400000" algn="tl" rotWithShape="0">
                    <a:srgbClr val="000000">
                      <a:alpha val="65000"/>
                    </a:srgbClr>
                  </a:outerShdw>
                </a:effectLst>
              </a:rPr>
              <a:t>та її чоловік</a:t>
            </a:r>
            <a:endParaRPr lang="ru-RU" sz="2000" b="1"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1000"/>
                                        <p:tgtEl>
                                          <p:spTgt spid="5"/>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5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2214554"/>
          </a:xfrm>
        </p:spPr>
        <p:txBody>
          <a:bodyPr/>
          <a:lstStyle/>
          <a:p>
            <a:r>
              <a:rPr lang="uk-UA" sz="1200" b="1" spc="50" dirty="0" smtClean="0">
                <a:ln w="11430"/>
                <a:effectLst>
                  <a:outerShdw blurRad="76200" dist="50800" dir="5400000" algn="tl" rotWithShape="0">
                    <a:srgbClr val="000000">
                      <a:alpha val="65000"/>
                    </a:srgbClr>
                  </a:outerShdw>
                </a:effectLst>
                <a:latin typeface="Comic Sans MS" pitchFamily="66" charset="0"/>
              </a:rPr>
              <a:t>У наступні роки з-під пера Менделєєва вийшло ще кілька основних праць з різних розділів хімії. Його повна наукова і літературна спадщина величезна і містить 431 роботу. Праці Менделєєва отримали широке міжнародне визнання. Він був обраний членом багатьох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2" tooltip="Академія наук"/>
              </a:rPr>
              <a:t>академій наук</a:t>
            </a:r>
            <a:r>
              <a:rPr lang="uk-UA" sz="1200" b="1" spc="50" dirty="0" smtClean="0">
                <a:ln w="11430"/>
                <a:effectLst>
                  <a:outerShdw blurRad="76200" dist="50800" dir="5400000" algn="tl" rotWithShape="0">
                    <a:srgbClr val="000000">
                      <a:alpha val="65000"/>
                    </a:srgbClr>
                  </a:outerShdw>
                </a:effectLst>
                <a:latin typeface="Comic Sans MS" pitchFamily="66" charset="0"/>
              </a:rPr>
              <a:t>, іноземних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3" tooltip="Наукове товариство"/>
              </a:rPr>
              <a:t>наукових товариств</a:t>
            </a:r>
            <a:r>
              <a:rPr lang="uk-UA" sz="1200" b="1" spc="50" dirty="0" smtClean="0">
                <a:ln w="11430"/>
                <a:effectLst>
                  <a:outerShdw blurRad="76200" dist="50800" dir="5400000" algn="tl" rotWithShape="0">
                    <a:srgbClr val="000000">
                      <a:alpha val="65000"/>
                    </a:srgbClr>
                  </a:outerShdw>
                </a:effectLst>
                <a:latin typeface="Comic Sans MS" pitchFamily="66" charset="0"/>
              </a:rPr>
              <a:t>. Тільки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4" tooltip="Російська академія наук"/>
              </a:rPr>
              <a:t>Російська академія наук</a:t>
            </a:r>
            <a:r>
              <a:rPr lang="uk-UA" sz="1200" b="1" spc="50" dirty="0" smtClean="0">
                <a:ln w="11430"/>
                <a:effectLst>
                  <a:outerShdw blurRad="76200" dist="50800" dir="5400000" algn="tl" rotWithShape="0">
                    <a:srgbClr val="000000">
                      <a:alpha val="65000"/>
                    </a:srgbClr>
                  </a:outerShdw>
                </a:effectLst>
                <a:latin typeface="Comic Sans MS" pitchFamily="66" charset="0"/>
              </a:rPr>
              <a:t> на виборах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5" tooltip="1880"/>
              </a:rPr>
              <a:t>1880</a:t>
            </a:r>
            <a:r>
              <a:rPr lang="uk-UA" sz="1200" b="1" spc="50" dirty="0" smtClean="0">
                <a:ln w="11430"/>
                <a:effectLst>
                  <a:outerShdw blurRad="76200" dist="50800" dir="5400000" algn="tl" rotWithShape="0">
                    <a:srgbClr val="000000">
                      <a:alpha val="65000"/>
                    </a:srgbClr>
                  </a:outerShdw>
                </a:effectLst>
                <a:latin typeface="Comic Sans MS" pitchFamily="66" charset="0"/>
              </a:rPr>
              <a:t> р. забалотувала його через внутрішні інтриги.</a:t>
            </a:r>
            <a:br>
              <a:rPr lang="uk-UA" sz="1200" b="1" spc="50" dirty="0" smtClean="0">
                <a:ln w="11430"/>
                <a:effectLst>
                  <a:outerShdw blurRad="76200" dist="50800" dir="5400000" algn="tl" rotWithShape="0">
                    <a:srgbClr val="000000">
                      <a:alpha val="65000"/>
                    </a:srgbClr>
                  </a:outerShdw>
                </a:effectLst>
                <a:latin typeface="Comic Sans MS" pitchFamily="66" charset="0"/>
              </a:rPr>
            </a:br>
            <a:r>
              <a:rPr lang="uk-UA" sz="1200" b="1" spc="50" dirty="0" smtClean="0">
                <a:ln w="11430"/>
                <a:effectLst>
                  <a:outerShdw blurRad="76200" dist="50800" dir="5400000" algn="tl" rotWithShape="0">
                    <a:srgbClr val="000000">
                      <a:alpha val="65000"/>
                    </a:srgbClr>
                  </a:outerShdw>
                </a:effectLst>
                <a:latin typeface="Comic Sans MS" pitchFamily="66" charset="0"/>
              </a:rPr>
              <a:t>Пішовши в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6" tooltip="1890"/>
              </a:rPr>
              <a:t>1890</a:t>
            </a:r>
            <a:r>
              <a:rPr lang="uk-UA" sz="1200" b="1" spc="50" dirty="0" smtClean="0">
                <a:ln w="11430"/>
                <a:effectLst>
                  <a:outerShdw blurRad="76200" dist="50800" dir="5400000" algn="tl" rotWithShape="0">
                    <a:srgbClr val="000000">
                      <a:alpha val="65000"/>
                    </a:srgbClr>
                  </a:outerShdw>
                </a:effectLst>
                <a:latin typeface="Comic Sans MS" pitchFamily="66" charset="0"/>
              </a:rPr>
              <a:t> у відставку, Менделєєв брав активну участь у виданні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Енциклопедичного словника </a:t>
            </a:r>
            <a:r>
              <a:rPr lang="uk-UA" sz="1200" b="1" spc="50" dirty="0" err="1" smtClean="0">
                <a:ln w="11430"/>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Брокгауза</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 й </a:t>
            </a:r>
            <a:r>
              <a:rPr lang="uk-UA" sz="1200" b="1" spc="50" dirty="0" err="1" smtClean="0">
                <a:ln w="11430"/>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Ефрона</a:t>
            </a:r>
            <a:r>
              <a:rPr lang="uk-UA" sz="1200" b="1" spc="50" dirty="0" smtClean="0">
                <a:ln w="11430"/>
                <a:effectLst>
                  <a:outerShdw blurRad="76200" dist="50800" dir="5400000" algn="tl" rotWithShape="0">
                    <a:srgbClr val="000000">
                      <a:alpha val="65000"/>
                    </a:srgbClr>
                  </a:outerShdw>
                </a:effectLst>
                <a:latin typeface="Comic Sans MS" pitchFamily="66" charset="0"/>
              </a:rPr>
              <a:t>, був консультантом у пороховій лабораторії при Морському міністерстві. Провівши необхідні дослідження, усього за три роки він розробив ефективний склад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8" tooltip="Бездимний порох (ще не написана)"/>
              </a:rPr>
              <a:t>бездимного пороху</a:t>
            </a:r>
            <a:r>
              <a:rPr lang="uk-UA" sz="1200" b="1" spc="50" dirty="0" smtClean="0">
                <a:ln w="11430"/>
                <a:effectLst>
                  <a:outerShdw blurRad="76200" dist="50800" dir="5400000" algn="tl" rotWithShape="0">
                    <a:srgbClr val="000000">
                      <a:alpha val="65000"/>
                    </a:srgbClr>
                  </a:outerShdw>
                </a:effectLst>
                <a:latin typeface="Comic Sans MS" pitchFamily="66" charset="0"/>
              </a:rPr>
              <a:t>. У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9" tooltip="1893"/>
              </a:rPr>
              <a:t>1893</a:t>
            </a:r>
            <a:r>
              <a:rPr lang="uk-UA" sz="1200" b="1" spc="50" dirty="0" smtClean="0">
                <a:ln w="11430"/>
                <a:effectLst>
                  <a:outerShdw blurRad="76200" dist="50800" dir="5400000" algn="tl" rotWithShape="0">
                    <a:srgbClr val="000000">
                      <a:alpha val="65000"/>
                    </a:srgbClr>
                  </a:outerShdw>
                </a:effectLst>
                <a:latin typeface="Comic Sans MS" pitchFamily="66" charset="0"/>
              </a:rPr>
              <a:t> р. Менделєєв був призначений хранителем (керівником) Головної палати мір і ваги.</a:t>
            </a:r>
            <a:br>
              <a:rPr lang="uk-UA" sz="1200" b="1" spc="50" dirty="0" smtClean="0">
                <a:ln w="11430"/>
                <a:effectLst>
                  <a:outerShdw blurRad="76200" dist="50800" dir="5400000" algn="tl" rotWithShape="0">
                    <a:srgbClr val="000000">
                      <a:alpha val="65000"/>
                    </a:srgbClr>
                  </a:outerShdw>
                </a:effectLst>
                <a:latin typeface="Comic Sans MS" pitchFamily="66" charset="0"/>
              </a:rPr>
            </a:br>
            <a:r>
              <a:rPr lang="uk-UA" sz="1200" b="1" spc="50" dirty="0" smtClean="0">
                <a:ln w="11430"/>
                <a:effectLst>
                  <a:outerShdw blurRad="76200" dist="50800" dir="5400000" algn="tl" rotWithShape="0">
                    <a:srgbClr val="000000">
                      <a:alpha val="65000"/>
                    </a:srgbClr>
                  </a:outerShdw>
                </a:effectLst>
                <a:latin typeface="Comic Sans MS" pitchFamily="66" charset="0"/>
              </a:rPr>
              <a:t>Помер у лютому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10" tooltip="1907"/>
              </a:rPr>
              <a:t>1907</a:t>
            </a:r>
            <a:r>
              <a:rPr lang="uk-UA" sz="1200" b="1" spc="50" dirty="0" smtClean="0">
                <a:ln w="11430"/>
                <a:effectLst>
                  <a:outerShdw blurRad="76200" dist="50800" dir="5400000" algn="tl" rotWithShape="0">
                    <a:srgbClr val="000000">
                      <a:alpha val="65000"/>
                    </a:srgbClr>
                  </a:outerShdw>
                </a:effectLst>
                <a:latin typeface="Comic Sans MS" pitchFamily="66" charset="0"/>
              </a:rPr>
              <a:t> р. в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11" tooltip="Санкт-Петербург"/>
              </a:rPr>
              <a:t>Санкт-Петербургу</a:t>
            </a:r>
            <a:r>
              <a:rPr lang="uk-UA" sz="1200" b="1" spc="50" dirty="0" smtClean="0">
                <a:ln w="11430"/>
                <a:effectLst>
                  <a:outerShdw blurRad="76200" dist="50800" dir="5400000" algn="tl" rotWithShape="0">
                    <a:srgbClr val="000000">
                      <a:alpha val="65000"/>
                    </a:srgbClr>
                  </a:outerShdw>
                </a:effectLst>
                <a:latin typeface="Comic Sans MS" pitchFamily="66" charset="0"/>
              </a:rPr>
              <a:t> від </a:t>
            </a:r>
            <a:r>
              <a:rPr lang="uk-UA" sz="1200" b="1" spc="50" dirty="0" smtClean="0">
                <a:ln w="11430"/>
                <a:effectLst>
                  <a:outerShdw blurRad="76200" dist="50800" dir="5400000" algn="tl" rotWithShape="0">
                    <a:srgbClr val="000000">
                      <a:alpha val="65000"/>
                    </a:srgbClr>
                  </a:outerShdw>
                </a:effectLst>
                <a:latin typeface="Comic Sans MS" pitchFamily="66" charset="0"/>
                <a:hlinkClick r:id="rId12" tooltip="Запалення легень"/>
              </a:rPr>
              <a:t>запалення легень</a:t>
            </a:r>
            <a:r>
              <a:rPr lang="uk-UA" sz="1200" b="1" spc="50" dirty="0" smtClean="0">
                <a:ln w="11430"/>
                <a:effectLst>
                  <a:outerShdw blurRad="76200" dist="50800" dir="5400000" algn="tl" rotWithShape="0">
                    <a:srgbClr val="000000">
                      <a:alpha val="65000"/>
                    </a:srgbClr>
                  </a:outerShdw>
                </a:effectLst>
                <a:latin typeface="Comic Sans MS" pitchFamily="66" charset="0"/>
              </a:rPr>
              <a:t>.</a:t>
            </a:r>
            <a:endParaRPr lang="ru-RU" sz="1200" dirty="0"/>
          </a:p>
        </p:txBody>
      </p:sp>
      <p:pic>
        <p:nvPicPr>
          <p:cNvPr id="5" name="Содержимое 4"/>
          <p:cNvPicPr>
            <a:picLocks noGrp="1" noChangeAspect="1"/>
          </p:cNvPicPr>
          <p:nvPr>
            <p:ph sz="half" idx="1"/>
          </p:nvPr>
        </p:nvPicPr>
        <p:blipFill>
          <a:blip r:embed="rId13" cstate="email">
            <a:extLst>
              <a:ext uri="{28A0092B-C50C-407E-A947-70E740481C1C}">
                <a14:useLocalDpi xmlns="" xmlns:a14="http://schemas.microsoft.com/office/drawing/2010/main" val="0"/>
              </a:ext>
            </a:extLst>
          </a:blip>
          <a:stretch>
            <a:fillRect/>
          </a:stretch>
        </p:blipFill>
        <p:spPr>
          <a:xfrm>
            <a:off x="571472" y="2285992"/>
            <a:ext cx="3600450" cy="3714776"/>
          </a:xfrm>
          <a:prstGeom prst="rect">
            <a:avLst/>
          </a:prstGeom>
        </p:spPr>
      </p:pic>
      <p:pic>
        <p:nvPicPr>
          <p:cNvPr id="6" name="Содержимое 7" descr="Рисунок2.jpg"/>
          <p:cNvPicPr>
            <a:picLocks noGrp="1" noChangeAspect="1"/>
          </p:cNvPicPr>
          <p:nvPr>
            <p:ph sz="half" idx="2"/>
          </p:nvPr>
        </p:nvPicPr>
        <p:blipFill>
          <a:blip r:embed="rId14" cstate="email"/>
          <a:stretch>
            <a:fillRect/>
          </a:stretch>
        </p:blipFill>
        <p:spPr>
          <a:xfrm>
            <a:off x="4786314" y="2285992"/>
            <a:ext cx="3846687" cy="3714776"/>
          </a:xfrm>
        </p:spPr>
      </p:pic>
      <p:sp>
        <p:nvSpPr>
          <p:cNvPr id="7" name="TextBox 6"/>
          <p:cNvSpPr txBox="1"/>
          <p:nvPr/>
        </p:nvSpPr>
        <p:spPr>
          <a:xfrm>
            <a:off x="714348" y="6000768"/>
            <a:ext cx="3071834"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1600" b="1" spc="50" dirty="0" smtClean="0">
                <a:ln w="11430"/>
                <a:solidFill>
                  <a:srgbClr val="8439BD"/>
                </a:solidFill>
                <a:effectLst>
                  <a:outerShdw blurRad="76200" dist="50800" dir="5400000" algn="tl" rotWithShape="0">
                    <a:srgbClr val="000000">
                      <a:alpha val="65000"/>
                    </a:srgbClr>
                  </a:outerShdw>
                </a:effectLst>
              </a:rPr>
              <a:t>Могила Д.І.Менделєєва </a:t>
            </a:r>
          </a:p>
          <a:p>
            <a:pPr algn="ctr"/>
            <a:r>
              <a:rPr lang="uk-UA" sz="1600" b="1" spc="50" dirty="0" smtClean="0">
                <a:ln w="11430"/>
                <a:solidFill>
                  <a:srgbClr val="8439BD"/>
                </a:solidFill>
                <a:effectLst>
                  <a:outerShdw blurRad="76200" dist="50800" dir="5400000" algn="tl" rotWithShape="0">
                    <a:srgbClr val="000000">
                      <a:alpha val="65000"/>
                    </a:srgbClr>
                  </a:outerShdw>
                </a:effectLst>
              </a:rPr>
              <a:t>на </a:t>
            </a:r>
            <a:r>
              <a:rPr lang="uk-UA" sz="1600" b="1" spc="50" dirty="0" err="1" smtClean="0">
                <a:ln w="11430"/>
                <a:solidFill>
                  <a:srgbClr val="8439BD"/>
                </a:solidFill>
                <a:effectLst>
                  <a:outerShdw blurRad="76200" dist="50800" dir="5400000" algn="tl" rotWithShape="0">
                    <a:srgbClr val="000000">
                      <a:alpha val="65000"/>
                    </a:srgbClr>
                  </a:outerShdw>
                </a:effectLst>
              </a:rPr>
              <a:t>Волковому</a:t>
            </a:r>
            <a:r>
              <a:rPr lang="uk-UA" sz="1600" b="1" spc="50" dirty="0" smtClean="0">
                <a:ln w="11430"/>
                <a:solidFill>
                  <a:srgbClr val="8439BD"/>
                </a:solidFill>
                <a:effectLst>
                  <a:outerShdw blurRad="76200" dist="50800" dir="5400000" algn="tl" rotWithShape="0">
                    <a:srgbClr val="000000">
                      <a:alpha val="65000"/>
                    </a:srgbClr>
                  </a:outerShdw>
                </a:effectLst>
              </a:rPr>
              <a:t> </a:t>
            </a:r>
            <a:r>
              <a:rPr lang="uk-UA" sz="1600" b="1" spc="50" dirty="0" err="1" smtClean="0">
                <a:ln w="11430"/>
                <a:solidFill>
                  <a:srgbClr val="8439BD"/>
                </a:solidFill>
                <a:effectLst>
                  <a:outerShdw blurRad="76200" dist="50800" dir="5400000" algn="tl" rotWithShape="0">
                    <a:srgbClr val="000000">
                      <a:alpha val="65000"/>
                    </a:srgbClr>
                  </a:outerShdw>
                </a:effectLst>
              </a:rPr>
              <a:t>кладовищи</a:t>
            </a:r>
            <a:endParaRPr lang="uk-UA" sz="1600" b="1" spc="50" dirty="0">
              <a:ln w="11430"/>
              <a:solidFill>
                <a:srgbClr val="8439BD"/>
              </a:solidFill>
              <a:effectLst>
                <a:outerShdw blurRad="76200" dist="50800" dir="5400000" algn="tl" rotWithShape="0">
                  <a:srgbClr val="000000">
                    <a:alpha val="65000"/>
                  </a:srgbClr>
                </a:outerShdw>
              </a:effectLst>
            </a:endParaRPr>
          </a:p>
        </p:txBody>
      </p:sp>
      <p:sp>
        <p:nvSpPr>
          <p:cNvPr id="8" name="TextBox 7"/>
          <p:cNvSpPr txBox="1"/>
          <p:nvPr/>
        </p:nvSpPr>
        <p:spPr>
          <a:xfrm>
            <a:off x="5000628" y="6072206"/>
            <a:ext cx="339932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8439BD"/>
                </a:solidFill>
                <a:effectLst>
                  <a:outerShdw blurRad="76200" dist="50800" dir="5400000" algn="tl" rotWithShape="0">
                    <a:srgbClr val="000000">
                      <a:alpha val="65000"/>
                    </a:srgbClr>
                  </a:outerShdw>
                </a:effectLst>
              </a:rPr>
              <a:t>Пам'ятник  Д.І.Менделєєву</a:t>
            </a:r>
            <a:endParaRPr lang="ru-RU" b="1"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450"/>
                            </p:stCondLst>
                            <p:childTnLst>
                              <p:par>
                                <p:cTn id="16" presetID="50" presetClass="entr" presetSubtype="0" de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par>
                                <p:cTn id="21" presetID="42" presetClass="entr" presetSubtype="0" fill="hold" grpId="1"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450"/>
                            </p:stCondLst>
                            <p:childTnLst>
                              <p:par>
                                <p:cTn id="27" presetID="50" presetClass="entr" presetSubtype="0" decel="10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3"/>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itppt.com.ua/images/26/25507/960/img7.jpg"/>
          <p:cNvPicPr>
            <a:picLocks noChangeAspect="1" noChangeArrowheads="1"/>
          </p:cNvPicPr>
          <p:nvPr/>
        </p:nvPicPr>
        <p:blipFill>
          <a:blip r:embed="rId2" cstate="email"/>
          <a:srcRect/>
          <a:stretch>
            <a:fillRect/>
          </a:stretch>
        </p:blipFill>
        <p:spPr bwMode="auto">
          <a:xfrm>
            <a:off x="928662" y="642918"/>
            <a:ext cx="7286644" cy="54649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42910" y="500042"/>
            <a:ext cx="7772400" cy="1643074"/>
          </a:xfrm>
        </p:spPr>
        <p:txBody>
          <a:bodyPr/>
          <a:lstStyle/>
          <a:p>
            <a:r>
              <a:rPr lang="uk-UA"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Спроби класифікацій хімічних елементів</a:t>
            </a:r>
            <a:r>
              <a:rPr lang="ru-RU" b="1" i="1" dirty="0" smtClean="0">
                <a:solidFill>
                  <a:srgbClr val="8439BD"/>
                </a:solidFill>
                <a:effectLst>
                  <a:outerShdw blurRad="38100" dist="38100" dir="2700000" algn="tl">
                    <a:srgbClr val="000000">
                      <a:alpha val="43137"/>
                    </a:srgbClr>
                  </a:outerShdw>
                </a:effectLst>
                <a:latin typeface="+mj-lt"/>
              </a:rPr>
              <a:t/>
            </a:r>
            <a:br>
              <a:rPr lang="ru-RU" b="1" i="1" dirty="0" smtClean="0">
                <a:solidFill>
                  <a:srgbClr val="8439BD"/>
                </a:solidFill>
                <a:effectLst>
                  <a:outerShdw blurRad="38100" dist="38100" dir="2700000" algn="tl">
                    <a:srgbClr val="000000">
                      <a:alpha val="43137"/>
                    </a:srgbClr>
                  </a:outerShdw>
                </a:effectLst>
                <a:latin typeface="+mj-lt"/>
              </a:rPr>
            </a:br>
            <a:endParaRPr lang="ru-RU" dirty="0">
              <a:solidFill>
                <a:srgbClr val="8439BD"/>
              </a:solidFill>
              <a:effectLst>
                <a:outerShdw blurRad="38100" dist="38100" dir="2700000" algn="tl">
                  <a:srgbClr val="000000">
                    <a:alpha val="43137"/>
                  </a:srgbClr>
                </a:outerShdw>
              </a:effectLst>
            </a:endParaRPr>
          </a:p>
        </p:txBody>
      </p:sp>
      <p:sp>
        <p:nvSpPr>
          <p:cNvPr id="6" name="Подзаголовок 5"/>
          <p:cNvSpPr>
            <a:spLocks noGrp="1"/>
          </p:cNvSpPr>
          <p:nvPr>
            <p:ph type="subTitle" idx="1"/>
          </p:nvPr>
        </p:nvSpPr>
        <p:spPr>
          <a:xfrm>
            <a:off x="428596" y="4572008"/>
            <a:ext cx="6786610" cy="2071702"/>
          </a:xfrm>
        </p:spPr>
        <p:txBody>
          <a:bodyPr/>
          <a:lstStyle/>
          <a:p>
            <a:endParaRPr lang="ru-RU" sz="1800" dirty="0" smtClean="0"/>
          </a:p>
          <a:p>
            <a:pPr algn="l"/>
            <a:r>
              <a:rPr lang="uk-UA" sz="3600" b="1" i="1" dirty="0" smtClean="0">
                <a:solidFill>
                  <a:srgbClr val="7E2696"/>
                </a:solidFill>
                <a:effectLst>
                  <a:outerShdw blurRad="38100" dist="38100" dir="2700000" algn="tl">
                    <a:srgbClr val="000000">
                      <a:alpha val="43137"/>
                    </a:srgbClr>
                  </a:outerShdw>
                </a:effectLst>
              </a:rPr>
              <a:t>В хімії існують класифікації елементів, речовин, хімічних реакцій</a:t>
            </a:r>
            <a:endParaRPr lang="ru-RU" sz="3600" b="1" i="1" dirty="0">
              <a:solidFill>
                <a:srgbClr val="7E2696"/>
              </a:solidFill>
              <a:effectLst>
                <a:outerShdw blurRad="38100" dist="38100" dir="2700000" algn="tl">
                  <a:srgbClr val="000000">
                    <a:alpha val="43137"/>
                  </a:srgbClr>
                </a:outerShdw>
              </a:effectLst>
            </a:endParaRPr>
          </a:p>
        </p:txBody>
      </p:sp>
      <p:sp>
        <p:nvSpPr>
          <p:cNvPr id="9" name="TextBox 8"/>
          <p:cNvSpPr txBox="1"/>
          <p:nvPr/>
        </p:nvSpPr>
        <p:spPr>
          <a:xfrm>
            <a:off x="357158" y="1857364"/>
            <a:ext cx="6500858" cy="2862322"/>
          </a:xfrm>
          <a:prstGeom prst="rect">
            <a:avLst/>
          </a:prstGeom>
          <a:noFill/>
        </p:spPr>
        <p:txBody>
          <a:bodyPr wrap="square" rtlCol="0">
            <a:spAutoFit/>
          </a:bodyPr>
          <a:lstStyle/>
          <a:p>
            <a:r>
              <a:rPr lang="uk-UA" sz="3600" b="1" u="sng" dirty="0">
                <a:effectLst>
                  <a:outerShdw blurRad="38100" dist="38100" dir="2700000" algn="tl">
                    <a:srgbClr val="000000">
                      <a:alpha val="43137"/>
                    </a:srgbClr>
                  </a:outerShdw>
                </a:effectLst>
              </a:rPr>
              <a:t>К</a:t>
            </a:r>
            <a:r>
              <a:rPr lang="uk-UA" sz="3600" b="1" u="sng" dirty="0" smtClean="0">
                <a:effectLst>
                  <a:outerShdw blurRad="38100" dist="38100" dir="2700000" algn="tl">
                    <a:srgbClr val="000000">
                      <a:alpha val="43137"/>
                    </a:srgbClr>
                  </a:outerShdw>
                </a:effectLst>
              </a:rPr>
              <a:t>ласифікація</a:t>
            </a:r>
            <a:r>
              <a:rPr lang="uk-UA" sz="3600" dirty="0" smtClean="0"/>
              <a:t> -</a:t>
            </a:r>
            <a:br>
              <a:rPr lang="uk-UA" sz="3600" dirty="0" smtClean="0"/>
            </a:br>
            <a:r>
              <a:rPr lang="uk-UA" sz="3600" b="1" dirty="0" smtClean="0">
                <a:latin typeface="+mj-lt"/>
              </a:rPr>
              <a:t>це розподіл об'єктів</a:t>
            </a:r>
            <a:br>
              <a:rPr lang="uk-UA" sz="3600" b="1" dirty="0" smtClean="0">
                <a:latin typeface="+mj-lt"/>
              </a:rPr>
            </a:br>
            <a:r>
              <a:rPr lang="uk-UA" sz="3600" b="1" dirty="0" smtClean="0">
                <a:latin typeface="+mj-lt"/>
              </a:rPr>
              <a:t>на групи</a:t>
            </a:r>
            <a:br>
              <a:rPr lang="uk-UA" sz="3600" b="1" dirty="0" smtClean="0">
                <a:latin typeface="+mj-lt"/>
              </a:rPr>
            </a:br>
            <a:r>
              <a:rPr lang="uk-UA" sz="3600" b="1" dirty="0" smtClean="0">
                <a:latin typeface="+mj-lt"/>
              </a:rPr>
              <a:t>або класи за певними</a:t>
            </a:r>
            <a:br>
              <a:rPr lang="uk-UA" sz="3600" b="1" dirty="0" smtClean="0">
                <a:latin typeface="+mj-lt"/>
              </a:rPr>
            </a:br>
            <a:r>
              <a:rPr lang="uk-UA" sz="3600" b="1" dirty="0" smtClean="0">
                <a:latin typeface="+mj-lt"/>
              </a:rPr>
              <a:t>ознаками</a:t>
            </a:r>
            <a:endParaRPr lang="ru-RU" sz="3600" b="1" dirty="0">
              <a:latin typeface="+mj-l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par>
                          <p:cTn id="16" fill="hold">
                            <p:stCondLst>
                              <p:cond delay="3560"/>
                            </p:stCondLst>
                            <p:childTnLst>
                              <p:par>
                                <p:cTn id="17" presetID="3" presetClass="entr" presetSubtype="1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linds(horizontal)">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4043362" cy="4643470"/>
          </a:xfrm>
        </p:spPr>
        <p:txBody>
          <a:bodyPr/>
          <a:lstStyle/>
          <a:p>
            <a:r>
              <a:rPr lang="uk-UA" sz="2400" dirty="0" smtClean="0">
                <a:effectLst>
                  <a:outerShdw blurRad="38100" dist="38100" dir="2700000" algn="tl">
                    <a:srgbClr val="000000">
                      <a:alpha val="43137"/>
                    </a:srgbClr>
                  </a:outerShdw>
                </a:effectLst>
              </a:rPr>
              <a:t>В кінці </a:t>
            </a:r>
            <a:r>
              <a:rPr lang="ru-RU" sz="2400" dirty="0" smtClean="0">
                <a:effectLst>
                  <a:outerShdw blurRad="38100" dist="38100" dir="2700000" algn="tl">
                    <a:srgbClr val="000000">
                      <a:alpha val="43137"/>
                    </a:srgbClr>
                  </a:outerShdw>
                </a:effectLst>
              </a:rPr>
              <a:t>Х</a:t>
            </a:r>
            <a:r>
              <a:rPr lang="en-US" sz="2400" dirty="0" smtClean="0">
                <a:effectLst>
                  <a:outerShdw blurRad="38100" dist="38100" dir="2700000" algn="tl">
                    <a:srgbClr val="000000">
                      <a:alpha val="43137"/>
                    </a:srgbClr>
                  </a:outerShdw>
                </a:effectLst>
              </a:rPr>
              <a:t>V</a:t>
            </a:r>
            <a:r>
              <a:rPr lang="ru-RU" sz="2400" dirty="0" smtClean="0">
                <a:effectLst>
                  <a:outerShdw blurRad="38100" dist="38100" dir="2700000" algn="tl">
                    <a:srgbClr val="000000">
                      <a:alpha val="43137"/>
                    </a:srgbClr>
                  </a:outerShdw>
                </a:effectLst>
              </a:rPr>
              <a:t>ІІІ ст</a:t>
            </a:r>
            <a:r>
              <a:rPr lang="ru-RU" sz="2400" b="1" u="sng" dirty="0" smtClean="0">
                <a:solidFill>
                  <a:srgbClr val="7E2696"/>
                </a:solidFill>
                <a:effectLst>
                  <a:outerShdw blurRad="38100" dist="38100" dir="2700000" algn="tl">
                    <a:srgbClr val="000000">
                      <a:alpha val="43137"/>
                    </a:srgbClr>
                  </a:outerShdw>
                </a:effectLst>
              </a:rPr>
              <a:t>. А.-Л. </a:t>
            </a:r>
            <a:r>
              <a:rPr lang="ru-RU" sz="2400" b="1" u="sng" dirty="0" err="1" smtClean="0">
                <a:solidFill>
                  <a:srgbClr val="7E2696"/>
                </a:solidFill>
                <a:effectLst>
                  <a:outerShdw blurRad="38100" dist="38100" dir="2700000" algn="tl">
                    <a:srgbClr val="000000">
                      <a:alpha val="43137"/>
                    </a:srgbClr>
                  </a:outerShdw>
                </a:effectLst>
              </a:rPr>
              <a:t>Лавуазьє</a:t>
            </a:r>
            <a:r>
              <a:rPr lang="ru-RU" sz="2400" b="1" u="sng" dirty="0" smtClean="0">
                <a:solidFill>
                  <a:srgbClr val="7E2696"/>
                </a:solidFill>
                <a:effectLst>
                  <a:outerShdw blurRad="38100" dist="38100" dir="2700000" algn="tl">
                    <a:srgbClr val="000000">
                      <a:alpha val="43137"/>
                    </a:srgbClr>
                  </a:outerShdw>
                </a:effectLst>
              </a:rPr>
              <a:t> </a:t>
            </a:r>
            <a:r>
              <a:rPr lang="uk-UA" sz="2400" dirty="0" smtClean="0">
                <a:effectLst>
                  <a:outerShdw blurRad="38100" dist="38100" dir="2700000" algn="tl">
                    <a:srgbClr val="000000">
                      <a:alpha val="43137"/>
                    </a:srgbClr>
                  </a:outerShdw>
                </a:effectLst>
              </a:rPr>
              <a:t>запропонував </a:t>
            </a:r>
            <a:r>
              <a:rPr lang="ru-RU" sz="2400" dirty="0" smtClean="0">
                <a:effectLst>
                  <a:outerShdw blurRad="38100" dist="38100" dir="2700000" algn="tl">
                    <a:srgbClr val="000000">
                      <a:alpha val="43137"/>
                    </a:srgbClr>
                  </a:outerShdw>
                </a:effectLst>
              </a:rPr>
              <a:t>першу </a:t>
            </a:r>
            <a:r>
              <a:rPr lang="uk-UA" sz="2400" dirty="0" smtClean="0">
                <a:effectLst>
                  <a:outerShdw blurRad="38100" dist="38100" dir="2700000" algn="tl">
                    <a:srgbClr val="000000">
                      <a:alpha val="43137"/>
                    </a:srgbClr>
                  </a:outerShdw>
                </a:effectLst>
              </a:rPr>
              <a:t>класифікацію хімічних елементів. Він розділив прості речовини на </a:t>
            </a:r>
            <a:r>
              <a:rPr lang="uk-UA" sz="2400" b="1" u="sng" dirty="0" smtClean="0">
                <a:solidFill>
                  <a:srgbClr val="7E2696"/>
                </a:solidFill>
                <a:effectLst>
                  <a:outerShdw blurRad="38100" dist="38100" dir="2700000" algn="tl">
                    <a:srgbClr val="000000">
                      <a:alpha val="43137"/>
                    </a:srgbClr>
                  </a:outerShdw>
                </a:effectLst>
              </a:rPr>
              <a:t>метали</a:t>
            </a:r>
            <a:r>
              <a:rPr lang="uk-UA" sz="2400" dirty="0" smtClean="0">
                <a:effectLst>
                  <a:outerShdw blurRad="38100" dist="38100" dir="2700000" algn="tl">
                    <a:srgbClr val="000000">
                      <a:alpha val="43137"/>
                    </a:srgbClr>
                  </a:outerShdw>
                </a:effectLst>
              </a:rPr>
              <a:t> і </a:t>
            </a:r>
            <a:r>
              <a:rPr lang="uk-UA" sz="2400" b="1" u="sng" dirty="0" smtClean="0">
                <a:solidFill>
                  <a:srgbClr val="7E2696"/>
                </a:solidFill>
                <a:effectLst>
                  <a:outerShdw blurRad="38100" dist="38100" dir="2700000" algn="tl">
                    <a:srgbClr val="000000">
                      <a:alpha val="43137"/>
                    </a:srgbClr>
                  </a:outerShdw>
                </a:effectLst>
              </a:rPr>
              <a:t>неметали</a:t>
            </a:r>
            <a:r>
              <a:rPr lang="uk-UA" sz="2400" dirty="0" smtClean="0">
                <a:effectLst>
                  <a:outerShdw blurRad="38100" dist="38100" dir="2700000" algn="tl">
                    <a:srgbClr val="000000">
                      <a:alpha val="43137"/>
                    </a:srgbClr>
                  </a:outerShdw>
                </a:effectLst>
              </a:rPr>
              <a:t>.  Така класифікація була недосконалою, але розподіл простих речовин, а також хімічних елементів на дві великі групи відіграло важливу роль у розвитку хімії.</a:t>
            </a:r>
            <a:endParaRPr lang="uk-UA" sz="2400" dirty="0">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2"/>
          <a:srcRect/>
          <a:stretch>
            <a:fillRect/>
          </a:stretch>
        </p:blipFill>
        <p:spPr bwMode="auto">
          <a:xfrm>
            <a:off x="5087268" y="928670"/>
            <a:ext cx="3655323" cy="4714908"/>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p:cTn id="13" dur="500" fill="hold"/>
                                        <p:tgtEl>
                                          <p:spTgt spid="16386"/>
                                        </p:tgtEl>
                                        <p:attrNameLst>
                                          <p:attrName>ppt_w</p:attrName>
                                        </p:attrNameLst>
                                      </p:cBhvr>
                                      <p:tavLst>
                                        <p:tav tm="0">
                                          <p:val>
                                            <p:strVal val="#ppt_w*0.05"/>
                                          </p:val>
                                        </p:tav>
                                        <p:tav tm="100000">
                                          <p:val>
                                            <p:strVal val="#ppt_w"/>
                                          </p:val>
                                        </p:tav>
                                      </p:tavLst>
                                    </p:anim>
                                    <p:anim calcmode="lin" valueType="num">
                                      <p:cBhvr>
                                        <p:cTn id="14" dur="500" fill="hold"/>
                                        <p:tgtEl>
                                          <p:spTgt spid="16386"/>
                                        </p:tgtEl>
                                        <p:attrNameLst>
                                          <p:attrName>ppt_h</p:attrName>
                                        </p:attrNameLst>
                                      </p:cBhvr>
                                      <p:tavLst>
                                        <p:tav tm="0">
                                          <p:val>
                                            <p:strVal val="#ppt_h"/>
                                          </p:val>
                                        </p:tav>
                                        <p:tav tm="100000">
                                          <p:val>
                                            <p:strVal val="#ppt_h"/>
                                          </p:val>
                                        </p:tav>
                                      </p:tavLst>
                                    </p:anim>
                                    <p:anim calcmode="lin" valueType="num">
                                      <p:cBhvr>
                                        <p:cTn id="15" dur="500" fill="hold"/>
                                        <p:tgtEl>
                                          <p:spTgt spid="16386"/>
                                        </p:tgtEl>
                                        <p:attrNameLst>
                                          <p:attrName>ppt_x</p:attrName>
                                        </p:attrNameLst>
                                      </p:cBhvr>
                                      <p:tavLst>
                                        <p:tav tm="0">
                                          <p:val>
                                            <p:strVal val="#ppt_x-.2"/>
                                          </p:val>
                                        </p:tav>
                                        <p:tav tm="100000">
                                          <p:val>
                                            <p:strVal val="#ppt_x"/>
                                          </p:val>
                                        </p:tav>
                                      </p:tavLst>
                                    </p:anim>
                                    <p:anim calcmode="lin" valueType="num">
                                      <p:cBhvr>
                                        <p:cTn id="16" dur="500" fill="hold"/>
                                        <p:tgtEl>
                                          <p:spTgt spid="16386"/>
                                        </p:tgtEl>
                                        <p:attrNameLst>
                                          <p:attrName>ppt_y</p:attrName>
                                        </p:attrNameLst>
                                      </p:cBhvr>
                                      <p:tavLst>
                                        <p:tav tm="0">
                                          <p:val>
                                            <p:strVal val="#ppt_y"/>
                                          </p:val>
                                        </p:tav>
                                        <p:tav tm="100000">
                                          <p:val>
                                            <p:strVal val="#ppt_y"/>
                                          </p:val>
                                        </p:tav>
                                      </p:tavLst>
                                    </p:anim>
                                    <p:animEffect transition="in" filter="fade">
                                      <p:cBhvr>
                                        <p:cTn id="1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sz="2800" b="1" i="1" u="sng" dirty="0" smtClean="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rPr>
              <a:t>Вчені об'єднали їх в окремі групи.</a:t>
            </a:r>
            <a:br>
              <a:rPr lang="uk-UA" sz="2800" b="1" i="1" u="sng" dirty="0" smtClean="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rPr>
            </a:br>
            <a:r>
              <a:rPr lang="uk-UA" sz="2800" b="1" i="1" u="sng" dirty="0" smtClean="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rPr>
              <a:t>Прості речовини кожної групи отримали такі загальні назви:</a:t>
            </a:r>
            <a:endParaRPr lang="ru-RU" sz="2800" b="1" i="1" u="sng" dirty="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endParaRPr>
          </a:p>
        </p:txBody>
      </p:sp>
      <p:graphicFrame>
        <p:nvGraphicFramePr>
          <p:cNvPr id="6" name="Содержимое 5"/>
          <p:cNvGraphicFramePr>
            <a:graphicFrameLocks noGrp="1"/>
          </p:cNvGraphicFramePr>
          <p:nvPr>
            <p:ph idx="1"/>
          </p:nvPr>
        </p:nvGraphicFramePr>
        <p:xfrm>
          <a:off x="500034" y="1571612"/>
          <a:ext cx="82296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graphicEl>
                                              <a:dgm id="{E397F13F-93FE-493B-817B-FF3FAD68D3C0}"/>
                                            </p:graphicEl>
                                          </p:spTgt>
                                        </p:tgtEl>
                                        <p:attrNameLst>
                                          <p:attrName>style.visibility</p:attrName>
                                        </p:attrNameLst>
                                      </p:cBhvr>
                                      <p:to>
                                        <p:strVal val="visible"/>
                                      </p:to>
                                    </p:set>
                                    <p:anim calcmode="lin" valueType="num">
                                      <p:cBhvr>
                                        <p:cTn id="13" dur="2000" fill="hold"/>
                                        <p:tgtEl>
                                          <p:spTgt spid="6">
                                            <p:graphicEl>
                                              <a:dgm id="{E397F13F-93FE-493B-817B-FF3FAD68D3C0}"/>
                                            </p:graphicEl>
                                          </p:spTgt>
                                        </p:tgtEl>
                                        <p:attrNameLst>
                                          <p:attrName>ppt_x</p:attrName>
                                        </p:attrNameLst>
                                      </p:cBhvr>
                                      <p:tavLst>
                                        <p:tav tm="0">
                                          <p:val>
                                            <p:strVal val="#ppt_x-.2"/>
                                          </p:val>
                                        </p:tav>
                                        <p:tav tm="100000">
                                          <p:val>
                                            <p:strVal val="#ppt_x"/>
                                          </p:val>
                                        </p:tav>
                                      </p:tavLst>
                                    </p:anim>
                                    <p:anim calcmode="lin" valueType="num">
                                      <p:cBhvr>
                                        <p:cTn id="14" dur="2000" fill="hold"/>
                                        <p:tgtEl>
                                          <p:spTgt spid="6">
                                            <p:graphicEl>
                                              <a:dgm id="{E397F13F-93FE-493B-817B-FF3FAD68D3C0}"/>
                                            </p:graphic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graphicEl>
                                              <a:dgm id="{E397F13F-93FE-493B-817B-FF3FAD68D3C0}"/>
                                            </p:graphicEl>
                                          </p:spTgt>
                                        </p:tgtEl>
                                      </p:cBhvr>
                                    </p:animEffect>
                                  </p:childTnLst>
                                </p:cTn>
                              </p:par>
                            </p:childTnLst>
                          </p:cTn>
                        </p:par>
                        <p:par>
                          <p:cTn id="16" fill="hold">
                            <p:stCondLst>
                              <p:cond delay="3000"/>
                            </p:stCondLst>
                            <p:childTnLst>
                              <p:par>
                                <p:cTn id="17" presetID="29" presetClass="entr" presetSubtype="0" fill="hold" grpId="0" nodeType="afterEffect">
                                  <p:stCondLst>
                                    <p:cond delay="0"/>
                                  </p:stCondLst>
                                  <p:childTnLst>
                                    <p:set>
                                      <p:cBhvr>
                                        <p:cTn id="18" dur="1" fill="hold">
                                          <p:stCondLst>
                                            <p:cond delay="0"/>
                                          </p:stCondLst>
                                        </p:cTn>
                                        <p:tgtEl>
                                          <p:spTgt spid="6">
                                            <p:graphicEl>
                                              <a:dgm id="{9458DE96-12F6-4411-BB2F-40B75E7A9C15}"/>
                                            </p:graphicEl>
                                          </p:spTgt>
                                        </p:tgtEl>
                                        <p:attrNameLst>
                                          <p:attrName>style.visibility</p:attrName>
                                        </p:attrNameLst>
                                      </p:cBhvr>
                                      <p:to>
                                        <p:strVal val="visible"/>
                                      </p:to>
                                    </p:set>
                                    <p:anim calcmode="lin" valueType="num">
                                      <p:cBhvr>
                                        <p:cTn id="19" dur="2000" fill="hold"/>
                                        <p:tgtEl>
                                          <p:spTgt spid="6">
                                            <p:graphicEl>
                                              <a:dgm id="{9458DE96-12F6-4411-BB2F-40B75E7A9C15}"/>
                                            </p:graphicEl>
                                          </p:spTgt>
                                        </p:tgtEl>
                                        <p:attrNameLst>
                                          <p:attrName>ppt_x</p:attrName>
                                        </p:attrNameLst>
                                      </p:cBhvr>
                                      <p:tavLst>
                                        <p:tav tm="0">
                                          <p:val>
                                            <p:strVal val="#ppt_x-.2"/>
                                          </p:val>
                                        </p:tav>
                                        <p:tav tm="100000">
                                          <p:val>
                                            <p:strVal val="#ppt_x"/>
                                          </p:val>
                                        </p:tav>
                                      </p:tavLst>
                                    </p:anim>
                                    <p:anim calcmode="lin" valueType="num">
                                      <p:cBhvr>
                                        <p:cTn id="20" dur="2000" fill="hold"/>
                                        <p:tgtEl>
                                          <p:spTgt spid="6">
                                            <p:graphicEl>
                                              <a:dgm id="{9458DE96-12F6-4411-BB2F-40B75E7A9C15}"/>
                                            </p:graphic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6">
                                            <p:graphicEl>
                                              <a:dgm id="{9458DE96-12F6-4411-BB2F-40B75E7A9C15}"/>
                                            </p:graphicEl>
                                          </p:spTgt>
                                        </p:tgtEl>
                                      </p:cBhvr>
                                    </p:animEffect>
                                  </p:childTnLst>
                                </p:cTn>
                              </p:par>
                            </p:childTnLst>
                          </p:cTn>
                        </p:par>
                        <p:par>
                          <p:cTn id="22" fill="hold">
                            <p:stCondLst>
                              <p:cond delay="5000"/>
                            </p:stCondLst>
                            <p:childTnLst>
                              <p:par>
                                <p:cTn id="23" presetID="29" presetClass="entr" presetSubtype="0" fill="hold" grpId="0" nodeType="afterEffect">
                                  <p:stCondLst>
                                    <p:cond delay="0"/>
                                  </p:stCondLst>
                                  <p:childTnLst>
                                    <p:set>
                                      <p:cBhvr>
                                        <p:cTn id="24" dur="1" fill="hold">
                                          <p:stCondLst>
                                            <p:cond delay="0"/>
                                          </p:stCondLst>
                                        </p:cTn>
                                        <p:tgtEl>
                                          <p:spTgt spid="6">
                                            <p:graphicEl>
                                              <a:dgm id="{71D0AE68-34DF-4652-B0ED-0BAC54420229}"/>
                                            </p:graphicEl>
                                          </p:spTgt>
                                        </p:tgtEl>
                                        <p:attrNameLst>
                                          <p:attrName>style.visibility</p:attrName>
                                        </p:attrNameLst>
                                      </p:cBhvr>
                                      <p:to>
                                        <p:strVal val="visible"/>
                                      </p:to>
                                    </p:set>
                                    <p:anim calcmode="lin" valueType="num">
                                      <p:cBhvr>
                                        <p:cTn id="25" dur="2000" fill="hold"/>
                                        <p:tgtEl>
                                          <p:spTgt spid="6">
                                            <p:graphicEl>
                                              <a:dgm id="{71D0AE68-34DF-4652-B0ED-0BAC54420229}"/>
                                            </p:graphicEl>
                                          </p:spTgt>
                                        </p:tgtEl>
                                        <p:attrNameLst>
                                          <p:attrName>ppt_x</p:attrName>
                                        </p:attrNameLst>
                                      </p:cBhvr>
                                      <p:tavLst>
                                        <p:tav tm="0">
                                          <p:val>
                                            <p:strVal val="#ppt_x-.2"/>
                                          </p:val>
                                        </p:tav>
                                        <p:tav tm="100000">
                                          <p:val>
                                            <p:strVal val="#ppt_x"/>
                                          </p:val>
                                        </p:tav>
                                      </p:tavLst>
                                    </p:anim>
                                    <p:anim calcmode="lin" valueType="num">
                                      <p:cBhvr>
                                        <p:cTn id="26" dur="2000" fill="hold"/>
                                        <p:tgtEl>
                                          <p:spTgt spid="6">
                                            <p:graphicEl>
                                              <a:dgm id="{71D0AE68-34DF-4652-B0ED-0BAC54420229}"/>
                                            </p:graphicEl>
                                          </p:spTgt>
                                        </p:tgtEl>
                                        <p:attrNameLst>
                                          <p:attrName>ppt_y</p:attrName>
                                        </p:attrNameLst>
                                      </p:cBhvr>
                                      <p:tavLst>
                                        <p:tav tm="0">
                                          <p:val>
                                            <p:strVal val="#ppt_y"/>
                                          </p:val>
                                        </p:tav>
                                        <p:tav tm="100000">
                                          <p:val>
                                            <p:strVal val="#ppt_y"/>
                                          </p:val>
                                        </p:tav>
                                      </p:tavLst>
                                    </p:anim>
                                    <p:animEffect transition="in" filter="wipe(right)" prLst="gradientSize: 0.1">
                                      <p:cBhvr>
                                        <p:cTn id="27" dur="2000"/>
                                        <p:tgtEl>
                                          <p:spTgt spid="6">
                                            <p:graphicEl>
                                              <a:dgm id="{71D0AE68-34DF-4652-B0ED-0BAC54420229}"/>
                                            </p:graphicEl>
                                          </p:spTgt>
                                        </p:tgtEl>
                                      </p:cBhvr>
                                    </p:animEffect>
                                  </p:childTnLst>
                                </p:cTn>
                              </p:par>
                            </p:childTnLst>
                          </p:cTn>
                        </p:par>
                        <p:par>
                          <p:cTn id="28" fill="hold">
                            <p:stCondLst>
                              <p:cond delay="7000"/>
                            </p:stCondLst>
                            <p:childTnLst>
                              <p:par>
                                <p:cTn id="29" presetID="29" presetClass="entr" presetSubtype="0" fill="hold" grpId="0" nodeType="afterEffect">
                                  <p:stCondLst>
                                    <p:cond delay="0"/>
                                  </p:stCondLst>
                                  <p:childTnLst>
                                    <p:set>
                                      <p:cBhvr>
                                        <p:cTn id="30" dur="1" fill="hold">
                                          <p:stCondLst>
                                            <p:cond delay="0"/>
                                          </p:stCondLst>
                                        </p:cTn>
                                        <p:tgtEl>
                                          <p:spTgt spid="6">
                                            <p:graphicEl>
                                              <a:dgm id="{FD627256-0B33-4A6F-9141-DAB764A0437B}"/>
                                            </p:graphicEl>
                                          </p:spTgt>
                                        </p:tgtEl>
                                        <p:attrNameLst>
                                          <p:attrName>style.visibility</p:attrName>
                                        </p:attrNameLst>
                                      </p:cBhvr>
                                      <p:to>
                                        <p:strVal val="visible"/>
                                      </p:to>
                                    </p:set>
                                    <p:anim calcmode="lin" valueType="num">
                                      <p:cBhvr>
                                        <p:cTn id="31" dur="2000" fill="hold"/>
                                        <p:tgtEl>
                                          <p:spTgt spid="6">
                                            <p:graphicEl>
                                              <a:dgm id="{FD627256-0B33-4A6F-9141-DAB764A0437B}"/>
                                            </p:graphicEl>
                                          </p:spTgt>
                                        </p:tgtEl>
                                        <p:attrNameLst>
                                          <p:attrName>ppt_x</p:attrName>
                                        </p:attrNameLst>
                                      </p:cBhvr>
                                      <p:tavLst>
                                        <p:tav tm="0">
                                          <p:val>
                                            <p:strVal val="#ppt_x-.2"/>
                                          </p:val>
                                        </p:tav>
                                        <p:tav tm="100000">
                                          <p:val>
                                            <p:strVal val="#ppt_x"/>
                                          </p:val>
                                        </p:tav>
                                      </p:tavLst>
                                    </p:anim>
                                    <p:anim calcmode="lin" valueType="num">
                                      <p:cBhvr>
                                        <p:cTn id="32" dur="2000" fill="hold"/>
                                        <p:tgtEl>
                                          <p:spTgt spid="6">
                                            <p:graphicEl>
                                              <a:dgm id="{FD627256-0B33-4A6F-9141-DAB764A0437B}"/>
                                            </p:graphicEl>
                                          </p:spTgt>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
                                            <p:graphicEl>
                                              <a:dgm id="{FD627256-0B33-4A6F-9141-DAB764A0437B}"/>
                                            </p:graphicEl>
                                          </p:spTgt>
                                        </p:tgtEl>
                                      </p:cBhvr>
                                    </p:animEffect>
                                  </p:childTnLst>
                                </p:cTn>
                              </p:par>
                            </p:childTnLst>
                          </p:cTn>
                        </p:par>
                        <p:par>
                          <p:cTn id="34" fill="hold">
                            <p:stCondLst>
                              <p:cond delay="9000"/>
                            </p:stCondLst>
                            <p:childTnLst>
                              <p:par>
                                <p:cTn id="35" presetID="29" presetClass="entr" presetSubtype="0" fill="hold" grpId="0" nodeType="afterEffect">
                                  <p:stCondLst>
                                    <p:cond delay="0"/>
                                  </p:stCondLst>
                                  <p:childTnLst>
                                    <p:set>
                                      <p:cBhvr>
                                        <p:cTn id="36" dur="1" fill="hold">
                                          <p:stCondLst>
                                            <p:cond delay="0"/>
                                          </p:stCondLst>
                                        </p:cTn>
                                        <p:tgtEl>
                                          <p:spTgt spid="6">
                                            <p:graphicEl>
                                              <a:dgm id="{930004B9-3C12-4C4F-91CB-BD0256B0DEBA}"/>
                                            </p:graphicEl>
                                          </p:spTgt>
                                        </p:tgtEl>
                                        <p:attrNameLst>
                                          <p:attrName>style.visibility</p:attrName>
                                        </p:attrNameLst>
                                      </p:cBhvr>
                                      <p:to>
                                        <p:strVal val="visible"/>
                                      </p:to>
                                    </p:set>
                                    <p:anim calcmode="lin" valueType="num">
                                      <p:cBhvr>
                                        <p:cTn id="37" dur="2000" fill="hold"/>
                                        <p:tgtEl>
                                          <p:spTgt spid="6">
                                            <p:graphicEl>
                                              <a:dgm id="{930004B9-3C12-4C4F-91CB-BD0256B0DEBA}"/>
                                            </p:graphicEl>
                                          </p:spTgt>
                                        </p:tgtEl>
                                        <p:attrNameLst>
                                          <p:attrName>ppt_x</p:attrName>
                                        </p:attrNameLst>
                                      </p:cBhvr>
                                      <p:tavLst>
                                        <p:tav tm="0">
                                          <p:val>
                                            <p:strVal val="#ppt_x-.2"/>
                                          </p:val>
                                        </p:tav>
                                        <p:tav tm="100000">
                                          <p:val>
                                            <p:strVal val="#ppt_x"/>
                                          </p:val>
                                        </p:tav>
                                      </p:tavLst>
                                    </p:anim>
                                    <p:anim calcmode="lin" valueType="num">
                                      <p:cBhvr>
                                        <p:cTn id="38" dur="2000" fill="hold"/>
                                        <p:tgtEl>
                                          <p:spTgt spid="6">
                                            <p:graphicEl>
                                              <a:dgm id="{930004B9-3C12-4C4F-91CB-BD0256B0DEBA}"/>
                                            </p:graphicEl>
                                          </p:spTgt>
                                        </p:tgtEl>
                                        <p:attrNameLst>
                                          <p:attrName>ppt_y</p:attrName>
                                        </p:attrNameLst>
                                      </p:cBhvr>
                                      <p:tavLst>
                                        <p:tav tm="0">
                                          <p:val>
                                            <p:strVal val="#ppt_y"/>
                                          </p:val>
                                        </p:tav>
                                        <p:tav tm="100000">
                                          <p:val>
                                            <p:strVal val="#ppt_y"/>
                                          </p:val>
                                        </p:tav>
                                      </p:tavLst>
                                    </p:anim>
                                    <p:animEffect transition="in" filter="wipe(right)" prLst="gradientSize: 0.1">
                                      <p:cBhvr>
                                        <p:cTn id="39" dur="2000"/>
                                        <p:tgtEl>
                                          <p:spTgt spid="6">
                                            <p:graphicEl>
                                              <a:dgm id="{930004B9-3C12-4C4F-91CB-BD0256B0DEBA}"/>
                                            </p:graphicEl>
                                          </p:spTgt>
                                        </p:tgtEl>
                                      </p:cBhvr>
                                    </p:animEffect>
                                  </p:childTnLst>
                                </p:cTn>
                              </p:par>
                            </p:childTnLst>
                          </p:cTn>
                        </p:par>
                        <p:par>
                          <p:cTn id="40" fill="hold">
                            <p:stCondLst>
                              <p:cond delay="11000"/>
                            </p:stCondLst>
                            <p:childTnLst>
                              <p:par>
                                <p:cTn id="41" presetID="29" presetClass="entr" presetSubtype="0" fill="hold" grpId="0" nodeType="afterEffect">
                                  <p:stCondLst>
                                    <p:cond delay="0"/>
                                  </p:stCondLst>
                                  <p:childTnLst>
                                    <p:set>
                                      <p:cBhvr>
                                        <p:cTn id="42" dur="1" fill="hold">
                                          <p:stCondLst>
                                            <p:cond delay="0"/>
                                          </p:stCondLst>
                                        </p:cTn>
                                        <p:tgtEl>
                                          <p:spTgt spid="6">
                                            <p:graphicEl>
                                              <a:dgm id="{6E4FFFC6-794D-4BE4-B73A-B1C90C4FBE08}"/>
                                            </p:graphicEl>
                                          </p:spTgt>
                                        </p:tgtEl>
                                        <p:attrNameLst>
                                          <p:attrName>style.visibility</p:attrName>
                                        </p:attrNameLst>
                                      </p:cBhvr>
                                      <p:to>
                                        <p:strVal val="visible"/>
                                      </p:to>
                                    </p:set>
                                    <p:anim calcmode="lin" valueType="num">
                                      <p:cBhvr>
                                        <p:cTn id="43" dur="2000" fill="hold"/>
                                        <p:tgtEl>
                                          <p:spTgt spid="6">
                                            <p:graphicEl>
                                              <a:dgm id="{6E4FFFC6-794D-4BE4-B73A-B1C90C4FBE08}"/>
                                            </p:graphicEl>
                                          </p:spTgt>
                                        </p:tgtEl>
                                        <p:attrNameLst>
                                          <p:attrName>ppt_x</p:attrName>
                                        </p:attrNameLst>
                                      </p:cBhvr>
                                      <p:tavLst>
                                        <p:tav tm="0">
                                          <p:val>
                                            <p:strVal val="#ppt_x-.2"/>
                                          </p:val>
                                        </p:tav>
                                        <p:tav tm="100000">
                                          <p:val>
                                            <p:strVal val="#ppt_x"/>
                                          </p:val>
                                        </p:tav>
                                      </p:tavLst>
                                    </p:anim>
                                    <p:anim calcmode="lin" valueType="num">
                                      <p:cBhvr>
                                        <p:cTn id="44" dur="2000" fill="hold"/>
                                        <p:tgtEl>
                                          <p:spTgt spid="6">
                                            <p:graphicEl>
                                              <a:dgm id="{6E4FFFC6-794D-4BE4-B73A-B1C90C4FBE08}"/>
                                            </p:graphicEl>
                                          </p:spTgt>
                                        </p:tgtEl>
                                        <p:attrNameLst>
                                          <p:attrName>ppt_y</p:attrName>
                                        </p:attrNameLst>
                                      </p:cBhvr>
                                      <p:tavLst>
                                        <p:tav tm="0">
                                          <p:val>
                                            <p:strVal val="#ppt_y"/>
                                          </p:val>
                                        </p:tav>
                                        <p:tav tm="100000">
                                          <p:val>
                                            <p:strVal val="#ppt_y"/>
                                          </p:val>
                                        </p:tav>
                                      </p:tavLst>
                                    </p:anim>
                                    <p:animEffect transition="in" filter="wipe(right)" prLst="gradientSize: 0.1">
                                      <p:cBhvr>
                                        <p:cTn id="45" dur="2000"/>
                                        <p:tgtEl>
                                          <p:spTgt spid="6">
                                            <p:graphicEl>
                                              <a:dgm id="{6E4FFFC6-794D-4BE4-B73A-B1C90C4FBE08}"/>
                                            </p:graphicEl>
                                          </p:spTgt>
                                        </p:tgtEl>
                                      </p:cBhvr>
                                    </p:animEffect>
                                  </p:childTnLst>
                                </p:cTn>
                              </p:par>
                            </p:childTnLst>
                          </p:cTn>
                        </p:par>
                        <p:par>
                          <p:cTn id="46" fill="hold">
                            <p:stCondLst>
                              <p:cond delay="13000"/>
                            </p:stCondLst>
                            <p:childTnLst>
                              <p:par>
                                <p:cTn id="47" presetID="29" presetClass="entr" presetSubtype="0" fill="hold" grpId="0" nodeType="afterEffect">
                                  <p:stCondLst>
                                    <p:cond delay="0"/>
                                  </p:stCondLst>
                                  <p:childTnLst>
                                    <p:set>
                                      <p:cBhvr>
                                        <p:cTn id="48" dur="1" fill="hold">
                                          <p:stCondLst>
                                            <p:cond delay="0"/>
                                          </p:stCondLst>
                                        </p:cTn>
                                        <p:tgtEl>
                                          <p:spTgt spid="6">
                                            <p:graphicEl>
                                              <a:dgm id="{A2572D25-344B-47CD-A800-A40FF8CAC93E}"/>
                                            </p:graphicEl>
                                          </p:spTgt>
                                        </p:tgtEl>
                                        <p:attrNameLst>
                                          <p:attrName>style.visibility</p:attrName>
                                        </p:attrNameLst>
                                      </p:cBhvr>
                                      <p:to>
                                        <p:strVal val="visible"/>
                                      </p:to>
                                    </p:set>
                                    <p:anim calcmode="lin" valueType="num">
                                      <p:cBhvr>
                                        <p:cTn id="49" dur="2000" fill="hold"/>
                                        <p:tgtEl>
                                          <p:spTgt spid="6">
                                            <p:graphicEl>
                                              <a:dgm id="{A2572D25-344B-47CD-A800-A40FF8CAC93E}"/>
                                            </p:graphicEl>
                                          </p:spTgt>
                                        </p:tgtEl>
                                        <p:attrNameLst>
                                          <p:attrName>ppt_x</p:attrName>
                                        </p:attrNameLst>
                                      </p:cBhvr>
                                      <p:tavLst>
                                        <p:tav tm="0">
                                          <p:val>
                                            <p:strVal val="#ppt_x-.2"/>
                                          </p:val>
                                        </p:tav>
                                        <p:tav tm="100000">
                                          <p:val>
                                            <p:strVal val="#ppt_x"/>
                                          </p:val>
                                        </p:tav>
                                      </p:tavLst>
                                    </p:anim>
                                    <p:anim calcmode="lin" valueType="num">
                                      <p:cBhvr>
                                        <p:cTn id="50" dur="2000" fill="hold"/>
                                        <p:tgtEl>
                                          <p:spTgt spid="6">
                                            <p:graphicEl>
                                              <a:dgm id="{A2572D25-344B-47CD-A800-A40FF8CAC93E}"/>
                                            </p:graphicEl>
                                          </p:spTgt>
                                        </p:tgtEl>
                                        <p:attrNameLst>
                                          <p:attrName>ppt_y</p:attrName>
                                        </p:attrNameLst>
                                      </p:cBhvr>
                                      <p:tavLst>
                                        <p:tav tm="0">
                                          <p:val>
                                            <p:strVal val="#ppt_y"/>
                                          </p:val>
                                        </p:tav>
                                        <p:tav tm="100000">
                                          <p:val>
                                            <p:strVal val="#ppt_y"/>
                                          </p:val>
                                        </p:tav>
                                      </p:tavLst>
                                    </p:anim>
                                    <p:animEffect transition="in" filter="wipe(right)" prLst="gradientSize: 0.1">
                                      <p:cBhvr>
                                        <p:cTn id="51" dur="2000"/>
                                        <p:tgtEl>
                                          <p:spTgt spid="6">
                                            <p:graphicEl>
                                              <a:dgm id="{A2572D25-344B-47CD-A800-A40FF8CAC93E}"/>
                                            </p:graphicEl>
                                          </p:spTgt>
                                        </p:tgtEl>
                                      </p:cBhvr>
                                    </p:animEffect>
                                  </p:childTnLst>
                                </p:cTn>
                              </p:par>
                            </p:childTnLst>
                          </p:cTn>
                        </p:par>
                        <p:par>
                          <p:cTn id="52" fill="hold">
                            <p:stCondLst>
                              <p:cond delay="15000"/>
                            </p:stCondLst>
                            <p:childTnLst>
                              <p:par>
                                <p:cTn id="53" presetID="29" presetClass="entr" presetSubtype="0" fill="hold" grpId="0" nodeType="afterEffect">
                                  <p:stCondLst>
                                    <p:cond delay="0"/>
                                  </p:stCondLst>
                                  <p:childTnLst>
                                    <p:set>
                                      <p:cBhvr>
                                        <p:cTn id="54" dur="1" fill="hold">
                                          <p:stCondLst>
                                            <p:cond delay="0"/>
                                          </p:stCondLst>
                                        </p:cTn>
                                        <p:tgtEl>
                                          <p:spTgt spid="6">
                                            <p:graphicEl>
                                              <a:dgm id="{426BDBE2-AFB6-431F-83A4-DEC1E62CEA8C}"/>
                                            </p:graphicEl>
                                          </p:spTgt>
                                        </p:tgtEl>
                                        <p:attrNameLst>
                                          <p:attrName>style.visibility</p:attrName>
                                        </p:attrNameLst>
                                      </p:cBhvr>
                                      <p:to>
                                        <p:strVal val="visible"/>
                                      </p:to>
                                    </p:set>
                                    <p:anim calcmode="lin" valueType="num">
                                      <p:cBhvr>
                                        <p:cTn id="55" dur="2000" fill="hold"/>
                                        <p:tgtEl>
                                          <p:spTgt spid="6">
                                            <p:graphicEl>
                                              <a:dgm id="{426BDBE2-AFB6-431F-83A4-DEC1E62CEA8C}"/>
                                            </p:graphicEl>
                                          </p:spTgt>
                                        </p:tgtEl>
                                        <p:attrNameLst>
                                          <p:attrName>ppt_x</p:attrName>
                                        </p:attrNameLst>
                                      </p:cBhvr>
                                      <p:tavLst>
                                        <p:tav tm="0">
                                          <p:val>
                                            <p:strVal val="#ppt_x-.2"/>
                                          </p:val>
                                        </p:tav>
                                        <p:tav tm="100000">
                                          <p:val>
                                            <p:strVal val="#ppt_x"/>
                                          </p:val>
                                        </p:tav>
                                      </p:tavLst>
                                    </p:anim>
                                    <p:anim calcmode="lin" valueType="num">
                                      <p:cBhvr>
                                        <p:cTn id="56" dur="2000" fill="hold"/>
                                        <p:tgtEl>
                                          <p:spTgt spid="6">
                                            <p:graphicEl>
                                              <a:dgm id="{426BDBE2-AFB6-431F-83A4-DEC1E62CEA8C}"/>
                                            </p:graphicEl>
                                          </p:spTgt>
                                        </p:tgtEl>
                                        <p:attrNameLst>
                                          <p:attrName>ppt_y</p:attrName>
                                        </p:attrNameLst>
                                      </p:cBhvr>
                                      <p:tavLst>
                                        <p:tav tm="0">
                                          <p:val>
                                            <p:strVal val="#ppt_y"/>
                                          </p:val>
                                        </p:tav>
                                        <p:tav tm="100000">
                                          <p:val>
                                            <p:strVal val="#ppt_y"/>
                                          </p:val>
                                        </p:tav>
                                      </p:tavLst>
                                    </p:anim>
                                    <p:animEffect transition="in" filter="wipe(right)" prLst="gradientSize: 0.1">
                                      <p:cBhvr>
                                        <p:cTn id="57" dur="2000"/>
                                        <p:tgtEl>
                                          <p:spTgt spid="6">
                                            <p:graphicEl>
                                              <a:dgm id="{426BDBE2-AFB6-431F-83A4-DEC1E62CEA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3714776" cy="5715040"/>
          </a:xfrm>
        </p:spPr>
        <p:txBody>
          <a:bodyPr/>
          <a:lstStyle/>
          <a:p>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У ХІХ ст. німецький вчений </a:t>
            </a:r>
            <a:b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br>
            <a:r>
              <a:rPr lang="uk-UA" sz="2000"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В. Деберейнер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розподілив частину подібних елементів на</a:t>
            </a:r>
            <a:r>
              <a:rPr lang="uk-UA" sz="2000" dirty="0" smtClean="0">
                <a:ln w="12700">
                  <a:solidFill>
                    <a:schemeClr val="tx2">
                      <a:satMod val="155000"/>
                    </a:schemeClr>
                  </a:solidFill>
                  <a:prstDash val="solid"/>
                </a:ln>
                <a:latin typeface="Comic Sans MS" pitchFamily="66" charset="0"/>
              </a:rPr>
              <a:t> </a:t>
            </a:r>
            <a:r>
              <a:rPr lang="uk-UA" sz="2000"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тріади</a:t>
            </a:r>
            <a:r>
              <a:rPr lang="uk-UA" sz="2000"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 тріада </a:t>
            </a:r>
            <a:r>
              <a:rPr lang="uk-UA" sz="2000" dirty="0" smtClean="0">
                <a:ln w="12700">
                  <a:solidFill>
                    <a:schemeClr val="tx2">
                      <a:satMod val="155000"/>
                    </a:schemeClr>
                  </a:solidFill>
                  <a:prstDash val="solid"/>
                </a:ln>
                <a:solidFill>
                  <a:schemeClr val="bg1"/>
                </a:solidFill>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лужні елементи</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2 тріада </a:t>
            </a:r>
            <a:r>
              <a:rPr lang="uk-UA" sz="2000" dirty="0" smtClean="0">
                <a:ln w="12700">
                  <a:solidFill>
                    <a:schemeClr val="tx2">
                      <a:satMod val="155000"/>
                    </a:schemeClr>
                  </a:solidFill>
                  <a:prstDash val="solid"/>
                </a:ln>
                <a:solidFill>
                  <a:schemeClr val="bg1"/>
                </a:solidFill>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лужноземельні</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4 тріада </a:t>
            </a:r>
            <a:r>
              <a:rPr lang="uk-UA" sz="2000" dirty="0" smtClean="0">
                <a:ln w="12700">
                  <a:solidFill>
                    <a:schemeClr val="tx2">
                      <a:satMod val="155000"/>
                    </a:schemeClr>
                  </a:solidFill>
                  <a:prstDash val="solid"/>
                </a:ln>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галогени.</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Розмістив їх за збільшенням атомних мас.</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Закономірність</a:t>
            </a:r>
            <a:r>
              <a:rPr lang="uk-UA" sz="2000" dirty="0" smtClean="0">
                <a:ln w="12700">
                  <a:solidFill>
                    <a:schemeClr val="tx2">
                      <a:satMod val="155000"/>
                    </a:schemeClr>
                  </a:solidFill>
                  <a:prstDash val="solid"/>
                </a:ln>
                <a:solidFill>
                  <a:schemeClr val="bg1"/>
                </a:solidFill>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напівсума елементів приблизно дорівнює відносній атомній масі середнього елемента.</a:t>
            </a:r>
            <a:endParaRPr lang="ru-RU"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endParaRPr>
          </a:p>
        </p:txBody>
      </p:sp>
      <p:pic>
        <p:nvPicPr>
          <p:cNvPr id="17412" name="Picture 4"/>
          <p:cNvPicPr>
            <a:picLocks noGrp="1" noChangeAspect="1" noChangeArrowheads="1"/>
          </p:cNvPicPr>
          <p:nvPr>
            <p:ph idx="1"/>
          </p:nvPr>
        </p:nvPicPr>
        <p:blipFill>
          <a:blip r:embed="rId2"/>
          <a:srcRect/>
          <a:stretch>
            <a:fillRect/>
          </a:stretch>
        </p:blipFill>
        <p:spPr bwMode="auto">
          <a:xfrm>
            <a:off x="4786314" y="1142984"/>
            <a:ext cx="3638046" cy="452559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500" fill="hold"/>
                                        <p:tgtEl>
                                          <p:spTgt spid="17412"/>
                                        </p:tgtEl>
                                        <p:attrNameLst>
                                          <p:attrName>ppt_w</p:attrName>
                                        </p:attrNameLst>
                                      </p:cBhvr>
                                      <p:tavLst>
                                        <p:tav tm="0">
                                          <p:val>
                                            <p:strVal val="#ppt_w*0.05"/>
                                          </p:val>
                                        </p:tav>
                                        <p:tav tm="100000">
                                          <p:val>
                                            <p:strVal val="#ppt_w"/>
                                          </p:val>
                                        </p:tav>
                                      </p:tavLst>
                                    </p:anim>
                                    <p:anim calcmode="lin" valueType="num">
                                      <p:cBhvr>
                                        <p:cTn id="14" dur="500" fill="hold"/>
                                        <p:tgtEl>
                                          <p:spTgt spid="17412"/>
                                        </p:tgtEl>
                                        <p:attrNameLst>
                                          <p:attrName>ppt_h</p:attrName>
                                        </p:attrNameLst>
                                      </p:cBhvr>
                                      <p:tavLst>
                                        <p:tav tm="0">
                                          <p:val>
                                            <p:strVal val="#ppt_h"/>
                                          </p:val>
                                        </p:tav>
                                        <p:tav tm="100000">
                                          <p:val>
                                            <p:strVal val="#ppt_h"/>
                                          </p:val>
                                        </p:tav>
                                      </p:tavLst>
                                    </p:anim>
                                    <p:anim calcmode="lin" valueType="num">
                                      <p:cBhvr>
                                        <p:cTn id="15" dur="500" fill="hold"/>
                                        <p:tgtEl>
                                          <p:spTgt spid="17412"/>
                                        </p:tgtEl>
                                        <p:attrNameLst>
                                          <p:attrName>ppt_x</p:attrName>
                                        </p:attrNameLst>
                                      </p:cBhvr>
                                      <p:tavLst>
                                        <p:tav tm="0">
                                          <p:val>
                                            <p:strVal val="#ppt_x-.2"/>
                                          </p:val>
                                        </p:tav>
                                        <p:tav tm="100000">
                                          <p:val>
                                            <p:strVal val="#ppt_x"/>
                                          </p:val>
                                        </p:tav>
                                      </p:tavLst>
                                    </p:anim>
                                    <p:anim calcmode="lin" valueType="num">
                                      <p:cBhvr>
                                        <p:cTn id="16" dur="500" fill="hold"/>
                                        <p:tgtEl>
                                          <p:spTgt spid="17412"/>
                                        </p:tgtEl>
                                        <p:attrNameLst>
                                          <p:attrName>ppt_y</p:attrName>
                                        </p:attrNameLst>
                                      </p:cBhvr>
                                      <p:tavLst>
                                        <p:tav tm="0">
                                          <p:val>
                                            <p:strVal val="#ppt_y"/>
                                          </p:val>
                                        </p:tav>
                                        <p:tav tm="100000">
                                          <p:val>
                                            <p:strVal val="#ppt_y"/>
                                          </p:val>
                                        </p:tav>
                                      </p:tavLst>
                                    </p:anim>
                                    <p:animEffect transition="in" filter="fade">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857628"/>
            <a:ext cx="4286280" cy="2786082"/>
          </a:xfrm>
          <a:noFill/>
          <a:ln>
            <a:noFill/>
          </a:ln>
        </p:spPr>
        <p:style>
          <a:lnRef idx="1">
            <a:schemeClr val="accent4"/>
          </a:lnRef>
          <a:fillRef idx="2">
            <a:schemeClr val="accent4"/>
          </a:fillRef>
          <a:effectRef idx="1">
            <a:schemeClr val="accent4"/>
          </a:effectRef>
          <a:fontRef idx="minor">
            <a:schemeClr val="dk1"/>
          </a:fontRef>
        </p:style>
        <p:txBody>
          <a:bodyPr/>
          <a:lstStyle/>
          <a:p>
            <a:pPr algn="l"/>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Він помітив, що в багатьох випадках кожний восьмий елемент є подібним до обраного за перший (таку особливість має звуковий ряд у музиці).</a:t>
            </a:r>
            <a:b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b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Тому таку закономірність виявлену</a:t>
            </a:r>
            <a:r>
              <a:rPr lang="uk-UA" sz="1800" b="1" dirty="0" smtClean="0">
                <a:ln w="12700">
                  <a:solidFill>
                    <a:schemeClr val="tx2">
                      <a:satMod val="155000"/>
                    </a:schemeClr>
                  </a:solidFill>
                  <a:prstDash val="solid"/>
                </a:ln>
                <a:solidFill>
                  <a:schemeClr val="bg2">
                    <a:tint val="85000"/>
                    <a:satMod val="155000"/>
                  </a:schemeClr>
                </a:solidFill>
                <a:latin typeface="Comic Sans MS" pitchFamily="66" charset="0"/>
                <a:cs typeface="Arial" pitchFamily="34" charset="0"/>
              </a:rPr>
              <a:t> </a:t>
            </a: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цим ученим назвали </a:t>
            </a:r>
            <a:r>
              <a:rPr lang="uk-UA"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правилом октав</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8434" name="Picture 2"/>
          <p:cNvPicPr>
            <a:picLocks noGrp="1" noChangeAspect="1" noChangeArrowheads="1"/>
          </p:cNvPicPr>
          <p:nvPr>
            <p:ph idx="1"/>
          </p:nvPr>
        </p:nvPicPr>
        <p:blipFill>
          <a:blip r:embed="rId2"/>
          <a:srcRect/>
          <a:stretch>
            <a:fillRect/>
          </a:stretch>
        </p:blipFill>
        <p:spPr bwMode="auto">
          <a:xfrm>
            <a:off x="5143504" y="1000108"/>
            <a:ext cx="3571900" cy="4429156"/>
          </a:xfrm>
          <a:prstGeom prst="rect">
            <a:avLst/>
          </a:prstGeom>
          <a:noFill/>
          <a:ln w="9525">
            <a:noFill/>
            <a:miter lim="800000"/>
            <a:headEnd/>
            <a:tailEnd/>
          </a:ln>
          <a:effectLst/>
        </p:spPr>
      </p:pic>
      <p:sp>
        <p:nvSpPr>
          <p:cNvPr id="6" name="TextBox 5"/>
          <p:cNvSpPr txBox="1"/>
          <p:nvPr/>
        </p:nvSpPr>
        <p:spPr>
          <a:xfrm>
            <a:off x="428596" y="428604"/>
            <a:ext cx="5072066" cy="1200329"/>
          </a:xfrm>
          <a:prstGeom prst="rect">
            <a:avLst/>
          </a:prstGeom>
          <a:noFill/>
        </p:spPr>
        <p:txBody>
          <a:bodyPr wrap="square" rtlCol="0">
            <a:spAutoFit/>
          </a:bodyPr>
          <a:lstStyle/>
          <a:p>
            <a:r>
              <a:rPr lang="uk-UA" b="1" dirty="0" smtClean="0">
                <a:ln w="12700">
                  <a:solidFill>
                    <a:schemeClr val="tx2">
                      <a:satMod val="155000"/>
                    </a:schemeClr>
                  </a:solidFill>
                  <a:prstDash val="solid"/>
                </a:ln>
                <a:solidFill>
                  <a:srgbClr val="1F4A7F"/>
                </a:solidFill>
                <a:latin typeface="Comic Sans MS" pitchFamily="66" charset="0"/>
              </a:rPr>
              <a:t>У 1865. англійський вчений </a:t>
            </a: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r>
            <a:b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br>
            <a:r>
              <a:rPr lang="uk-UA"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Дж. Ньюлендс</a:t>
            </a: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t>
            </a:r>
            <a:r>
              <a:rPr lang="uk-UA" b="1" dirty="0" smtClean="0">
                <a:ln w="12700">
                  <a:solidFill>
                    <a:schemeClr val="tx2">
                      <a:satMod val="155000"/>
                    </a:schemeClr>
                  </a:solidFill>
                  <a:prstDash val="solid"/>
                </a:ln>
                <a:solidFill>
                  <a:srgbClr val="1F4A7F"/>
                </a:solidFill>
                <a:latin typeface="Comic Sans MS" pitchFamily="66" charset="0"/>
              </a:rPr>
              <a:t>розмістив відомі тоді хімічні елементи у ряд за зростанням відносних атомних мас.</a:t>
            </a:r>
            <a:endParaRPr lang="ru-RU" dirty="0">
              <a:solidFill>
                <a:srgbClr val="1F4A7F"/>
              </a:solidFill>
              <a:latin typeface="Comic Sans MS" pitchFamily="66" charset="0"/>
            </a:endParaRPr>
          </a:p>
        </p:txBody>
      </p:sp>
      <p:sp>
        <p:nvSpPr>
          <p:cNvPr id="7" name="TextBox 6"/>
          <p:cNvSpPr txBox="1"/>
          <p:nvPr/>
        </p:nvSpPr>
        <p:spPr>
          <a:xfrm>
            <a:off x="357158" y="1785926"/>
            <a:ext cx="4786346" cy="2062103"/>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omic Sans MS" pitchFamily="66" charset="0"/>
              </a:rPr>
              <a:t>H, Li, Be, B, C, N, </a:t>
            </a:r>
          </a:p>
          <a:p>
            <a:r>
              <a:rPr lang="en-US" sz="3200" b="1" dirty="0" smtClean="0">
                <a:effectLst>
                  <a:outerShdw blurRad="38100" dist="38100" dir="2700000" algn="tl">
                    <a:srgbClr val="000000">
                      <a:alpha val="43137"/>
                    </a:srgbClr>
                  </a:outerShdw>
                </a:effectLst>
                <a:latin typeface="Comic Sans MS" pitchFamily="66" charset="0"/>
              </a:rPr>
              <a:t>O, F, Na, Mg, Al, Si, P, S, </a:t>
            </a:r>
            <a:r>
              <a:rPr lang="en-US" sz="3200" b="1" dirty="0" err="1" smtClean="0">
                <a:effectLst>
                  <a:outerShdw blurRad="38100" dist="38100" dir="2700000" algn="tl">
                    <a:srgbClr val="000000">
                      <a:alpha val="43137"/>
                    </a:srgbClr>
                  </a:outerShdw>
                </a:effectLst>
                <a:latin typeface="Comic Sans MS" pitchFamily="66" charset="0"/>
              </a:rPr>
              <a:t>Cl</a:t>
            </a:r>
            <a:r>
              <a:rPr lang="en-US" sz="3200" b="1" dirty="0" smtClean="0">
                <a:effectLst>
                  <a:outerShdw blurRad="38100" dist="38100" dir="2700000" algn="tl">
                    <a:srgbClr val="000000">
                      <a:alpha val="43137"/>
                    </a:srgbClr>
                  </a:outerShdw>
                </a:effectLst>
                <a:latin typeface="Comic Sans MS" pitchFamily="66" charset="0"/>
              </a:rPr>
              <a:t>, K, Ca, Cr,</a:t>
            </a:r>
            <a:endParaRPr lang="uk-UA" sz="3200" b="1" dirty="0" smtClean="0">
              <a:effectLst>
                <a:outerShdw blurRad="38100" dist="38100" dir="2700000" algn="tl">
                  <a:srgbClr val="000000">
                    <a:alpha val="43137"/>
                  </a:srgbClr>
                </a:outerShdw>
              </a:effectLst>
              <a:latin typeface="Comic Sans MS" pitchFamily="66" charset="0"/>
            </a:endParaRPr>
          </a:p>
          <a:p>
            <a:r>
              <a:rPr lang="en-US" sz="3200" b="1" dirty="0" smtClean="0">
                <a:effectLst>
                  <a:outerShdw blurRad="38100" dist="38100" dir="2700000" algn="tl">
                    <a:srgbClr val="000000">
                      <a:alpha val="43137"/>
                    </a:srgbClr>
                  </a:outerShdw>
                </a:effectLst>
                <a:latin typeface="Comic Sans MS" pitchFamily="66" charset="0"/>
              </a:rPr>
              <a:t>Ti, </a:t>
            </a:r>
            <a:r>
              <a:rPr lang="en-US" sz="3200" b="1" dirty="0" err="1" smtClean="0">
                <a:effectLst>
                  <a:outerShdw blurRad="38100" dist="38100" dir="2700000" algn="tl">
                    <a:srgbClr val="000000">
                      <a:alpha val="43137"/>
                    </a:srgbClr>
                  </a:outerShdw>
                </a:effectLst>
                <a:latin typeface="Comic Sans MS" pitchFamily="66" charset="0"/>
              </a:rPr>
              <a:t>Mn</a:t>
            </a:r>
            <a:r>
              <a:rPr lang="en-US" sz="3200" b="1" dirty="0" smtClean="0">
                <a:effectLst>
                  <a:outerShdw blurRad="38100" dist="38100" dir="2700000" algn="tl">
                    <a:srgbClr val="000000">
                      <a:alpha val="43137"/>
                    </a:srgbClr>
                  </a:outerShdw>
                </a:effectLst>
                <a:latin typeface="Comic Sans MS" pitchFamily="66" charset="0"/>
              </a:rPr>
              <a:t>, Fe…</a:t>
            </a:r>
            <a:endParaRPr lang="ru-RU" sz="3200" b="1"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anim calcmode="discrete" valueType="clr">
                                      <p:cBhvr override="childStyle">
                                        <p:cTn id="1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
                                        </p:tgtEl>
                                        <p:attrNameLst>
                                          <p:attrName>fillcolor</p:attrName>
                                        </p:attrNameLst>
                                      </p:cBhvr>
                                      <p:tavLst>
                                        <p:tav tm="0">
                                          <p:val>
                                            <p:clrVal>
                                              <a:schemeClr val="accent2"/>
                                            </p:clrVal>
                                          </p:val>
                                        </p:tav>
                                        <p:tav tm="50000">
                                          <p:val>
                                            <p:clrVal>
                                              <a:schemeClr val="hlink"/>
                                            </p:clrVal>
                                          </p:val>
                                        </p:tav>
                                      </p:tavLst>
                                    </p:anim>
                                    <p:set>
                                      <p:cBhvr>
                                        <p:cTn id="13" dur="80"/>
                                        <p:tgtEl>
                                          <p:spTgt spid="7"/>
                                        </p:tgtEl>
                                        <p:attrNameLst>
                                          <p:attrName>fill.type</p:attrName>
                                        </p:attrNameLst>
                                      </p:cBhvr>
                                      <p:to>
                                        <p:strVal val="solid"/>
                                      </p:to>
                                    </p:set>
                                  </p:childTnLst>
                                </p:cTn>
                              </p:par>
                            </p:childTnLst>
                          </p:cTn>
                        </p:par>
                        <p:par>
                          <p:cTn id="14" fill="hold">
                            <p:stCondLst>
                              <p:cond delay="4200"/>
                            </p:stCondLst>
                            <p:childTnLst>
                              <p:par>
                                <p:cTn id="15" presetID="54" presetClass="entr" presetSubtype="0" accel="100000" fill="hold" nodeType="after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p:cTn id="17" dur="500" fill="hold"/>
                                        <p:tgtEl>
                                          <p:spTgt spid="18434"/>
                                        </p:tgtEl>
                                        <p:attrNameLst>
                                          <p:attrName>ppt_w</p:attrName>
                                        </p:attrNameLst>
                                      </p:cBhvr>
                                      <p:tavLst>
                                        <p:tav tm="0">
                                          <p:val>
                                            <p:strVal val="#ppt_w*0.05"/>
                                          </p:val>
                                        </p:tav>
                                        <p:tav tm="100000">
                                          <p:val>
                                            <p:strVal val="#ppt_w"/>
                                          </p:val>
                                        </p:tav>
                                      </p:tavLst>
                                    </p:anim>
                                    <p:anim calcmode="lin" valueType="num">
                                      <p:cBhvr>
                                        <p:cTn id="18" dur="500" fill="hold"/>
                                        <p:tgtEl>
                                          <p:spTgt spid="18434"/>
                                        </p:tgtEl>
                                        <p:attrNameLst>
                                          <p:attrName>ppt_h</p:attrName>
                                        </p:attrNameLst>
                                      </p:cBhvr>
                                      <p:tavLst>
                                        <p:tav tm="0">
                                          <p:val>
                                            <p:strVal val="#ppt_h"/>
                                          </p:val>
                                        </p:tav>
                                        <p:tav tm="100000">
                                          <p:val>
                                            <p:strVal val="#ppt_h"/>
                                          </p:val>
                                        </p:tav>
                                      </p:tavLst>
                                    </p:anim>
                                    <p:anim calcmode="lin" valueType="num">
                                      <p:cBhvr>
                                        <p:cTn id="19" dur="500" fill="hold"/>
                                        <p:tgtEl>
                                          <p:spTgt spid="18434"/>
                                        </p:tgtEl>
                                        <p:attrNameLst>
                                          <p:attrName>ppt_x</p:attrName>
                                        </p:attrNameLst>
                                      </p:cBhvr>
                                      <p:tavLst>
                                        <p:tav tm="0">
                                          <p:val>
                                            <p:strVal val="#ppt_x-.2"/>
                                          </p:val>
                                        </p:tav>
                                        <p:tav tm="100000">
                                          <p:val>
                                            <p:strVal val="#ppt_x"/>
                                          </p:val>
                                        </p:tav>
                                      </p:tavLst>
                                    </p:anim>
                                    <p:anim calcmode="lin" valueType="num">
                                      <p:cBhvr>
                                        <p:cTn id="20" dur="500" fill="hold"/>
                                        <p:tgtEl>
                                          <p:spTgt spid="18434"/>
                                        </p:tgtEl>
                                        <p:attrNameLst>
                                          <p:attrName>ppt_y</p:attrName>
                                        </p:attrNameLst>
                                      </p:cBhvr>
                                      <p:tavLst>
                                        <p:tav tm="0">
                                          <p:val>
                                            <p:strVal val="#ppt_y"/>
                                          </p:val>
                                        </p:tav>
                                        <p:tav tm="100000">
                                          <p:val>
                                            <p:strVal val="#ppt_y"/>
                                          </p:val>
                                        </p:tav>
                                      </p:tavLst>
                                    </p:anim>
                                    <p:animEffect transition="in" filter="fade">
                                      <p:cBhvr>
                                        <p:cTn id="21" dur="500"/>
                                        <p:tgtEl>
                                          <p:spTgt spid="18434"/>
                                        </p:tgtEl>
                                      </p:cBhvr>
                                    </p:animEffect>
                                  </p:childTnLst>
                                </p:cTn>
                              </p:par>
                            </p:childTnLst>
                          </p:cTn>
                        </p:par>
                        <p:par>
                          <p:cTn id="22" fill="hold">
                            <p:stCondLst>
                              <p:cond delay="47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571480"/>
            <a:ext cx="4572032" cy="2928958"/>
          </a:xfrm>
        </p:spPr>
        <p:style>
          <a:lnRef idx="1">
            <a:schemeClr val="accent5"/>
          </a:lnRef>
          <a:fillRef idx="2">
            <a:schemeClr val="accent5"/>
          </a:fillRef>
          <a:effectRef idx="1">
            <a:schemeClr val="accent5"/>
          </a:effectRef>
          <a:fontRef idx="minor">
            <a:schemeClr val="dk1"/>
          </a:fontRef>
        </p:style>
        <p:txBody>
          <a:bodyPr/>
          <a:lstStyle/>
          <a:p>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1864р. німецький хімік </a:t>
            </a:r>
            <a:r>
              <a:rPr lang="uk-UA" sz="2000" b="1" u="sng" dirty="0" smtClean="0">
                <a:ln w="12700">
                  <a:solidFill>
                    <a:schemeClr val="tx2">
                      <a:satMod val="155000"/>
                    </a:schemeClr>
                  </a:solidFill>
                  <a:prstDash val="solid"/>
                </a:ln>
                <a:solidFill>
                  <a:srgbClr val="8439BD"/>
                </a:solidFill>
                <a:effectLst>
                  <a:outerShdw blurRad="38100" dist="38100" dir="2700000" algn="tl">
                    <a:srgbClr val="000000">
                      <a:alpha val="43137"/>
                    </a:srgbClr>
                  </a:outerShdw>
                </a:effectLst>
                <a:latin typeface="Comic Sans MS" pitchFamily="66" charset="0"/>
              </a:rPr>
              <a:t>Л.Мейєр</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запропонував таблицю, в якій розмістив елементи за зростанням відносних атомних мас і відповідно до їх валентності. Однак деякі данні були помилковими або взагалі невідомими.</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9461" name="Picture 5"/>
          <p:cNvPicPr>
            <a:picLocks noGrp="1" noChangeAspect="1" noChangeArrowheads="1"/>
          </p:cNvPicPr>
          <p:nvPr>
            <p:ph idx="1"/>
          </p:nvPr>
        </p:nvPicPr>
        <p:blipFill>
          <a:blip r:embed="rId2"/>
          <a:srcRect/>
          <a:stretch>
            <a:fillRect/>
          </a:stretch>
        </p:blipFill>
        <p:spPr bwMode="auto">
          <a:xfrm>
            <a:off x="357158" y="1000108"/>
            <a:ext cx="3356872" cy="4556839"/>
          </a:xfrm>
          <a:prstGeom prst="rect">
            <a:avLst/>
          </a:prstGeom>
          <a:noFill/>
          <a:ln w="9525">
            <a:noFill/>
            <a:miter lim="800000"/>
            <a:headEnd/>
            <a:tailEnd/>
          </a:ln>
          <a:effectLst/>
        </p:spPr>
      </p:pic>
      <p:pic>
        <p:nvPicPr>
          <p:cNvPr id="19462" name="Picture 6"/>
          <p:cNvPicPr>
            <a:picLocks noChangeAspect="1" noChangeArrowheads="1"/>
          </p:cNvPicPr>
          <p:nvPr/>
        </p:nvPicPr>
        <p:blipFill>
          <a:blip r:embed="rId3"/>
          <a:srcRect/>
          <a:stretch>
            <a:fillRect/>
          </a:stretch>
        </p:blipFill>
        <p:spPr bwMode="auto">
          <a:xfrm>
            <a:off x="4143372" y="4071942"/>
            <a:ext cx="4643470" cy="2071702"/>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p:cTn id="11" dur="1000" fill="hold"/>
                                        <p:tgtEl>
                                          <p:spTgt spid="19461"/>
                                        </p:tgtEl>
                                        <p:attrNameLst>
                                          <p:attrName>ppt_w</p:attrName>
                                        </p:attrNameLst>
                                      </p:cBhvr>
                                      <p:tavLst>
                                        <p:tav tm="0">
                                          <p:val>
                                            <p:strVal val="#ppt_w*0.05"/>
                                          </p:val>
                                        </p:tav>
                                        <p:tav tm="100000">
                                          <p:val>
                                            <p:strVal val="#ppt_w"/>
                                          </p:val>
                                        </p:tav>
                                      </p:tavLst>
                                    </p:anim>
                                    <p:anim calcmode="lin" valueType="num">
                                      <p:cBhvr>
                                        <p:cTn id="12" dur="1000" fill="hold"/>
                                        <p:tgtEl>
                                          <p:spTgt spid="19461"/>
                                        </p:tgtEl>
                                        <p:attrNameLst>
                                          <p:attrName>ppt_h</p:attrName>
                                        </p:attrNameLst>
                                      </p:cBhvr>
                                      <p:tavLst>
                                        <p:tav tm="0">
                                          <p:val>
                                            <p:strVal val="#ppt_h"/>
                                          </p:val>
                                        </p:tav>
                                        <p:tav tm="100000">
                                          <p:val>
                                            <p:strVal val="#ppt_h"/>
                                          </p:val>
                                        </p:tav>
                                      </p:tavLst>
                                    </p:anim>
                                    <p:anim calcmode="lin" valueType="num">
                                      <p:cBhvr>
                                        <p:cTn id="13" dur="1000" fill="hold"/>
                                        <p:tgtEl>
                                          <p:spTgt spid="19461"/>
                                        </p:tgtEl>
                                        <p:attrNameLst>
                                          <p:attrName>ppt_x</p:attrName>
                                        </p:attrNameLst>
                                      </p:cBhvr>
                                      <p:tavLst>
                                        <p:tav tm="0">
                                          <p:val>
                                            <p:strVal val="#ppt_x-.2"/>
                                          </p:val>
                                        </p:tav>
                                        <p:tav tm="100000">
                                          <p:val>
                                            <p:strVal val="#ppt_x"/>
                                          </p:val>
                                        </p:tav>
                                      </p:tavLst>
                                    </p:anim>
                                    <p:anim calcmode="lin" valueType="num">
                                      <p:cBhvr>
                                        <p:cTn id="14" dur="1000" fill="hold"/>
                                        <p:tgtEl>
                                          <p:spTgt spid="19461"/>
                                        </p:tgtEl>
                                        <p:attrNameLst>
                                          <p:attrName>ppt_y</p:attrName>
                                        </p:attrNameLst>
                                      </p:cBhvr>
                                      <p:tavLst>
                                        <p:tav tm="0">
                                          <p:val>
                                            <p:strVal val="#ppt_y"/>
                                          </p:val>
                                        </p:tav>
                                        <p:tav tm="100000">
                                          <p:val>
                                            <p:strVal val="#ppt_y"/>
                                          </p:val>
                                        </p:tav>
                                      </p:tavLst>
                                    </p:anim>
                                    <p:animEffect transition="in" filter="fade">
                                      <p:cBhvr>
                                        <p:cTn id="15" dur="1000"/>
                                        <p:tgtEl>
                                          <p:spTgt spid="19461"/>
                                        </p:tgtEl>
                                      </p:cBhvr>
                                    </p:animEffect>
                                  </p:childTnLst>
                                </p:cTn>
                              </p:par>
                            </p:childTnLst>
                          </p:cTn>
                        </p:par>
                        <p:par>
                          <p:cTn id="16" fill="hold">
                            <p:stCondLst>
                              <p:cond delay="1500"/>
                            </p:stCondLst>
                            <p:childTnLst>
                              <p:par>
                                <p:cTn id="17" presetID="50" presetClass="entr" presetSubtype="0" decel="100000" fill="hold" nodeType="after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1000" fill="hold"/>
                                        <p:tgtEl>
                                          <p:spTgt spid="19462"/>
                                        </p:tgtEl>
                                        <p:attrNameLst>
                                          <p:attrName>ppt_w</p:attrName>
                                        </p:attrNameLst>
                                      </p:cBhvr>
                                      <p:tavLst>
                                        <p:tav tm="0">
                                          <p:val>
                                            <p:strVal val="#ppt_w+.3"/>
                                          </p:val>
                                        </p:tav>
                                        <p:tav tm="100000">
                                          <p:val>
                                            <p:strVal val="#ppt_w"/>
                                          </p:val>
                                        </p:tav>
                                      </p:tavLst>
                                    </p:anim>
                                    <p:anim calcmode="lin" valueType="num">
                                      <p:cBhvr>
                                        <p:cTn id="20" dur="1000" fill="hold"/>
                                        <p:tgtEl>
                                          <p:spTgt spid="19462"/>
                                        </p:tgtEl>
                                        <p:attrNameLst>
                                          <p:attrName>ppt_h</p:attrName>
                                        </p:attrNameLst>
                                      </p:cBhvr>
                                      <p:tavLst>
                                        <p:tav tm="0">
                                          <p:val>
                                            <p:strVal val="#ppt_h"/>
                                          </p:val>
                                        </p:tav>
                                        <p:tav tm="100000">
                                          <p:val>
                                            <p:strVal val="#ppt_h"/>
                                          </p:val>
                                        </p:tav>
                                      </p:tavLst>
                                    </p:anim>
                                    <p:animEffect transition="in" filter="fade">
                                      <p:cBhvr>
                                        <p:cTn id="21"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42852"/>
            <a:ext cx="5857916" cy="2786082"/>
          </a:xfrm>
          <a:effectLst>
            <a:glow rad="228600">
              <a:schemeClr val="accent1">
                <a:satMod val="175000"/>
                <a:alpha val="40000"/>
              </a:schemeClr>
            </a:glow>
          </a:effectLst>
        </p:spPr>
        <p:txBody>
          <a:bodyPr/>
          <a:lstStyle/>
          <a:p>
            <a: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Періодична система Д.І. Менделеева.</a:t>
            </a:r>
            <a:b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br>
            <a: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Історія відкриття періодичного закону.</a:t>
            </a:r>
            <a:endParaRPr lang="ru-RU" sz="3600" b="1" dirty="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endParaRPr>
          </a:p>
        </p:txBody>
      </p:sp>
      <p:sp>
        <p:nvSpPr>
          <p:cNvPr id="4" name="Прямоугольник 3"/>
          <p:cNvSpPr/>
          <p:nvPr/>
        </p:nvSpPr>
        <p:spPr>
          <a:xfrm>
            <a:off x="0" y="3000372"/>
            <a:ext cx="6858016" cy="2000548"/>
          </a:xfrm>
          <a:prstGeom prst="rect">
            <a:avLst/>
          </a:prstGeom>
        </p:spPr>
        <p:txBody>
          <a:bodyPr wrap="square">
            <a:spAutoFit/>
          </a:bodyPr>
          <a:lstStyle/>
          <a:p>
            <a:pPr algn="ctr"/>
            <a:r>
              <a:rPr lang="ru-RU"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onotype Corsiva" pitchFamily="66" charset="0"/>
              </a:rPr>
              <a:t>«Познавая бесконечное, наука сама бесконечна» </a:t>
            </a:r>
            <a:r>
              <a:rPr lang="ru-RU" sz="2800" dirty="0" smtClean="0">
                <a:solidFill>
                  <a:srgbClr val="C00000"/>
                </a:solidFill>
                <a:effectLst>
                  <a:outerShdw blurRad="38100" dist="38100" dir="2700000" algn="tl">
                    <a:srgbClr val="000000">
                      <a:alpha val="43137"/>
                    </a:srgbClr>
                  </a:outerShdw>
                </a:effectLst>
              </a:rPr>
              <a:t/>
            </a:r>
            <a:br>
              <a:rPr lang="ru-RU" sz="2800" dirty="0" smtClean="0">
                <a:solidFill>
                  <a:srgbClr val="C00000"/>
                </a:solidFill>
                <a:effectLst>
                  <a:outerShdw blurRad="38100" dist="38100" dir="2700000" algn="tl">
                    <a:srgbClr val="000000">
                      <a:alpha val="43137"/>
                    </a:srgbClr>
                  </a:outerShdw>
                </a:effectLst>
              </a:rPr>
            </a:br>
            <a:endParaRPr lang="ru-RU" sz="28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2643174" y="5072074"/>
            <a:ext cx="3500462" cy="646331"/>
          </a:xfrm>
          <a:prstGeom prst="rect">
            <a:avLst/>
          </a:prstGeom>
          <a:noFill/>
        </p:spPr>
        <p:txBody>
          <a:bodyPr wrap="square" rtlCol="0">
            <a:spAutoFit/>
          </a:bodyPr>
          <a:lstStyle/>
          <a:p>
            <a:r>
              <a:rPr lang="ru-RU"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Д.</a:t>
            </a:r>
            <a:r>
              <a:rPr lang="uk-UA"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І</a:t>
            </a:r>
            <a:r>
              <a:rPr lang="ru-RU"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a:t>
            </a:r>
            <a:r>
              <a:rPr lang="ru-RU" sz="3600"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Менделєєв</a:t>
            </a:r>
            <a:endParaRPr lang="ru-RU" sz="3600" dirty="0">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268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3929090" cy="5857916"/>
          </a:xfrm>
        </p:spPr>
        <p:style>
          <a:lnRef idx="3">
            <a:schemeClr val="lt1"/>
          </a:lnRef>
          <a:fillRef idx="1">
            <a:schemeClr val="dk1"/>
          </a:fillRef>
          <a:effectRef idx="1">
            <a:schemeClr val="dk1"/>
          </a:effectRef>
          <a:fontRef idx="minor">
            <a:schemeClr val="lt1"/>
          </a:fontRef>
        </p:style>
        <p:txBody>
          <a:bodyPr/>
          <a:lstStyle/>
          <a:p>
            <a:pPr marL="448056" indent="-384048" eaLnBrk="1" fontAlgn="auto" hangingPunct="1">
              <a:spcAft>
                <a:spcPts val="0"/>
              </a:spcAft>
              <a:defRPr/>
            </a:pP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Періодичний закон </a:t>
            </a:r>
            <a:r>
              <a:rPr lang="uk-U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відкритий Д. І. Менделєєвим в</a:t>
            </a:r>
            <a:r>
              <a:rPr lang="uk-UA" sz="1600" dirty="0" smtClean="0">
                <a:ln w="12700">
                  <a:solidFill>
                    <a:schemeClr val="tx2">
                      <a:satMod val="155000"/>
                    </a:schemeClr>
                  </a:solidFill>
                  <a:prstDash val="solid"/>
                </a:ln>
                <a:solidFill>
                  <a:srgbClr val="C00000"/>
                </a:solidFill>
                <a:latin typeface="Comic Sans MS" pitchFamily="66" charset="0"/>
              </a:rPr>
              <a:t>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березні 1869 </a:t>
            </a:r>
            <a:r>
              <a:rPr lang="uk-U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року при зіставленні властивостей всіх відомих на той час елементів і величин їхніх атомних мас (ваг). Термін «періодичний закон» Д.І.Менделеев вперше вжив у листопаді 1870, а в жовтні 1871 дав остаточне формулювання періодичного закону</a:t>
            </a:r>
            <a:r>
              <a:rPr lang="uk-UA" sz="1600" dirty="0" smtClean="0">
                <a:ln w="12700">
                  <a:solidFill>
                    <a:schemeClr val="tx2">
                      <a:satMod val="155000"/>
                    </a:schemeClr>
                  </a:solidFill>
                  <a:prstDash val="solid"/>
                </a:ln>
                <a:solidFill>
                  <a:schemeClr val="bg1"/>
                </a:solidFill>
                <a:latin typeface="Comic Sans MS" pitchFamily="66" charset="0"/>
              </a:rPr>
              <a:t>: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 властивості елементів, а тому і властивості утворених ними простих і складних тіл, стоять у</a:t>
            </a:r>
            <a:b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b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 періодичній залежності від їх атомної маси »</a:t>
            </a:r>
            <a:r>
              <a:rPr lang="uk-U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Графічним (табличним) зображенням періодичного закону є розроблена Менделєєвим періодична система елементів.</a:t>
            </a:r>
            <a:endParaRPr lang="ru-RU" sz="1600" dirty="0">
              <a:ln w="12700">
                <a:solidFill>
                  <a:schemeClr val="tx2">
                    <a:satMod val="155000"/>
                  </a:schemeClr>
                </a:solidFill>
                <a:prstDash val="solid"/>
              </a:ln>
              <a:solidFill>
                <a:schemeClr val="bg1"/>
              </a:solidFill>
              <a:latin typeface="Comic Sans MS" pitchFamily="66" charset="0"/>
            </a:endParaRPr>
          </a:p>
        </p:txBody>
      </p:sp>
      <p:pic>
        <p:nvPicPr>
          <p:cNvPr id="5" name="Содержимое 4" descr="54a7aabc0296.gif"/>
          <p:cNvPicPr>
            <a:picLocks noGrp="1" noChangeAspect="1"/>
          </p:cNvPicPr>
          <p:nvPr>
            <p:ph idx="1"/>
          </p:nvPr>
        </p:nvPicPr>
        <p:blipFill>
          <a:blip r:embed="rId2"/>
          <a:stretch>
            <a:fillRect/>
          </a:stretch>
        </p:blipFill>
        <p:spPr>
          <a:xfrm>
            <a:off x="5500694" y="571480"/>
            <a:ext cx="3346172" cy="578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533</Words>
  <Application>Microsoft Office PowerPoint</Application>
  <PresentationFormat>Экран (4:3)</PresentationFormat>
  <Paragraphs>48</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 Періодична система хімічних елементів " </vt:lpstr>
      <vt:lpstr>Спроби класифікацій хімічних елементів </vt:lpstr>
      <vt:lpstr>В кінці ХVІІІ ст. А.-Л. Лавуазьє запропонував першу класифікацію хімічних елементів. Він розділив прості речовини на метали і неметали.  Така класифікація була недосконалою, але розподіл простих речовин, а також хімічних елементів на дві великі групи відіграло важливу роль у розвитку хімії.</vt:lpstr>
      <vt:lpstr>Вчені об'єднали їх в окремі групи. Прості речовини кожної групи отримали такі загальні назви:</vt:lpstr>
      <vt:lpstr>У ХІХ ст. німецький вчений  В. Деберейнер розподілив частину подібних елементів на тріади. 1 тріада - лужні елементи 2 тріада – лужноземельні 4 тріада – галогени. Розмістив їх за збільшенням атомних мас. Закономірність: напівсума елементів приблизно дорівнює відносній атомній масі середнього елемента.</vt:lpstr>
      <vt:lpstr> Він помітив, що в багатьох випадках кожний восьмий елемент є подібним до обраного за перший (таку особливість має звуковий ряд у музиці). Тому таку закономірність виявлену цим ученим назвали правилом октав.</vt:lpstr>
      <vt:lpstr>У 1864р. німецький хімік Л.Мейєр запропонував таблицю, в якій розмістив елементи за зростанням відносних атомних мас і відповідно до їх валентності. Однак деякі данні були помилковими або взагалі невідомими.</vt:lpstr>
      <vt:lpstr>Періодична система Д.І. Менделеева. Історія відкриття періодичного закону.</vt:lpstr>
      <vt:lpstr>Періодичний закон відкритий Д. І. Менделєєвим в березні 1869 року при зіставленні властивостей всіх відомих на той час елементів і величин їхніх атомних мас (ваг). Термін «періодичний закон» Д.І.Менделеев вперше вжив у листопаді 1870, а в жовтні 1871 дав остаточне формулювання періодичного закону: «... властивості елементів, а тому і властивості утворених ними простих і складних тіл, стоять у  періодичній залежності від їх атомної маси ». Графічним (табличним) зображенням періодичного закону є розроблена Менделєєвим періодична система елементів.</vt:lpstr>
      <vt:lpstr>Періодична система хімічних елементів (таблиця Менделєєва) - класифікація хімічних елементів, що встановлює залежність різних властивостей елементів від заряду атомного ядра. Система є графічним виразом періодичного закону, встановленого російським хіміком Д. І. Менделєєвим в 1869 році.</vt:lpstr>
      <vt:lpstr>Періоди — це горизонтальні ряди в таблиці Менделєєва. Періоди поділяються на малі, що складаються з одного ряду (1—3 періоди), і великі, що складаються з двох рядів (4—7 періоди).  У періодах добре помітна періодичність зміни властивостей елементів, простих речовин, утворених цими елементами, та їх сполук.У періодах із зростанням порядкового номера елементів їх металічні властивості слабшають, а неметалічні посилюються. </vt:lpstr>
      <vt:lpstr>Біографія Д.І.Менделєєва </vt:lpstr>
      <vt:lpstr>Слайд 13</vt:lpstr>
      <vt:lpstr>Слайд 14</vt:lpstr>
      <vt:lpstr>У наступні роки з-під пера Менделєєва вийшло ще кілька основних праць з різних розділів хімії. Його повна наукова і літературна спадщина величезна і містить 431 роботу. Праці Менделєєва отримали широке міжнародне визнання. Він був обраний членом багатьох академій наук, іноземних наукових товариств. Тільки Російська академія наук на виборах 1880 р. забалотувала його через внутрішні інтриги. Пішовши в 1890 у відставку, Менделєєв брав активну участь у виданні Енциклопедичного словника Брокгауза й Ефрона, був консультантом у пороховій лабораторії при Морському міністерстві. Провівши необхідні дослідження, усього за три роки він розробив ефективний склад бездимного пороху. У 1893 р. Менделєєв був призначений хранителем (керівником) Головної палати мір і ваги. Помер у лютому 1907 р. в Санкт-Петербургу від запалення легень.</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valery</cp:lastModifiedBy>
  <cp:revision>65</cp:revision>
  <dcterms:created xsi:type="dcterms:W3CDTF">2011-07-03T15:08:20Z</dcterms:created>
  <dcterms:modified xsi:type="dcterms:W3CDTF">2017-03-05T14:57:05Z</dcterms:modified>
</cp:coreProperties>
</file>