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1FFC5C-31BA-422E-A334-6F27BA7FB7E0}" type="datetimeFigureOut">
              <a:rPr lang="ru-RU" smtClean="0"/>
              <a:t>06.11.2016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C267327-E7A8-4C19-BB52-A824E9226CC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4320480" cy="252028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>
                <a:solidFill>
                  <a:srgbClr val="FF0000"/>
                </a:solidFill>
              </a:rPr>
              <a:t/>
            </a:r>
            <a:br>
              <a:rPr lang="uk-UA" dirty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>
                <a:solidFill>
                  <a:srgbClr val="FF0000"/>
                </a:solidFill>
              </a:rPr>
              <a:t/>
            </a:r>
            <a:br>
              <a:rPr lang="uk-UA" dirty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«</a:t>
            </a:r>
            <a:r>
              <a:rPr lang="uk-UA" dirty="0" smtClean="0">
                <a:solidFill>
                  <a:srgbClr val="FF0000"/>
                </a:solidFill>
              </a:rPr>
              <a:t>Форми </a:t>
            </a: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періодичної </a:t>
            </a:r>
            <a:r>
              <a:rPr lang="uk-UA" dirty="0" smtClean="0">
                <a:solidFill>
                  <a:srgbClr val="FF0000"/>
                </a:solidFill>
              </a:rPr>
              <a:t>системи хімічних елементів»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836712"/>
            <a:ext cx="3672407" cy="507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49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/>
              <a:t>Підсумки: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2492896"/>
            <a:ext cx="6995120" cy="2520280"/>
          </a:xfrm>
        </p:spPr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r>
              <a:rPr lang="uk-UA" sz="2200" dirty="0" smtClean="0">
                <a:solidFill>
                  <a:srgbClr val="FF0000"/>
                </a:solidFill>
              </a:rPr>
              <a:t>Періодична система елементів </a:t>
            </a:r>
            <a:r>
              <a:rPr lang="uk-UA" sz="2200" dirty="0" smtClean="0"/>
              <a:t>– це класифікація хімічних елементів , розроблена на основі періодичного закону. </a:t>
            </a:r>
          </a:p>
          <a:p>
            <a:pPr marL="0" lvl="0">
              <a:buClr>
                <a:prstClr val="white">
                  <a:shade val="95000"/>
                </a:prstClr>
              </a:buClr>
            </a:pPr>
            <a:r>
              <a:rPr lang="uk-UA" sz="2200" dirty="0" smtClean="0">
                <a:solidFill>
                  <a:prstClr val="white"/>
                </a:solidFill>
              </a:rPr>
              <a:t>Є </a:t>
            </a:r>
            <a:r>
              <a:rPr lang="uk-UA" sz="2200" dirty="0">
                <a:solidFill>
                  <a:prstClr val="white"/>
                </a:solidFill>
              </a:rPr>
              <a:t>3 форми таблиці  Періодичної системи елементів : «коротка», «довга» і «наддовга».</a:t>
            </a:r>
            <a:endParaRPr lang="ru-RU" sz="2200" dirty="0">
              <a:solidFill>
                <a:prstClr val="white"/>
              </a:solidFill>
            </a:endParaRPr>
          </a:p>
          <a:p>
            <a:r>
              <a:rPr lang="uk-UA" sz="2200" dirty="0" smtClean="0">
                <a:solidFill>
                  <a:srgbClr val="FF0000"/>
                </a:solidFill>
              </a:rPr>
              <a:t>Групи</a:t>
            </a:r>
            <a:r>
              <a:rPr lang="uk-UA" sz="2200" dirty="0" smtClean="0"/>
              <a:t> – </a:t>
            </a:r>
            <a:r>
              <a:rPr lang="uk-UA" sz="2200" dirty="0">
                <a:solidFill>
                  <a:prstClr val="white"/>
                </a:solidFill>
              </a:rPr>
              <a:t>це вертикальні послідовності елементів, вони нумеруються римською цифрою від І до </a:t>
            </a:r>
            <a:r>
              <a:rPr lang="en-US" sz="2200" dirty="0">
                <a:solidFill>
                  <a:prstClr val="white"/>
                </a:solidFill>
              </a:rPr>
              <a:t>V</a:t>
            </a:r>
            <a:r>
              <a:rPr lang="uk-UA" sz="2200" dirty="0">
                <a:solidFill>
                  <a:prstClr val="white"/>
                </a:solidFill>
              </a:rPr>
              <a:t>ІІІ і російськими  літерами </a:t>
            </a:r>
            <a:r>
              <a:rPr lang="uk-UA" sz="2200" dirty="0" smtClean="0">
                <a:solidFill>
                  <a:prstClr val="white"/>
                </a:solidFill>
              </a:rPr>
              <a:t>.</a:t>
            </a:r>
          </a:p>
          <a:p>
            <a:r>
              <a:rPr lang="uk-UA" sz="2200" dirty="0" smtClean="0">
                <a:solidFill>
                  <a:srgbClr val="FF0000"/>
                </a:solidFill>
              </a:rPr>
              <a:t>Лантаноїди</a:t>
            </a:r>
            <a:r>
              <a:rPr lang="uk-UA" sz="2200" dirty="0" smtClean="0">
                <a:solidFill>
                  <a:prstClr val="white"/>
                </a:solidFill>
              </a:rPr>
              <a:t>- активні метали.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0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УВАГУ!!!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372" y="1556792"/>
            <a:ext cx="5184576" cy="445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63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7315" y="-2588"/>
            <a:ext cx="3304572" cy="1463153"/>
          </a:xfrm>
        </p:spPr>
        <p:txBody>
          <a:bodyPr>
            <a:normAutofit/>
          </a:bodyPr>
          <a:lstStyle/>
          <a:p>
            <a:r>
              <a:rPr lang="ru-RU" dirty="0" smtClean="0"/>
              <a:t>Пер</a:t>
            </a:r>
            <a:r>
              <a:rPr lang="uk-UA" dirty="0" err="1" smtClean="0"/>
              <a:t>іодична</a:t>
            </a:r>
            <a:r>
              <a:rPr lang="uk-UA" dirty="0" smtClean="0"/>
              <a:t> система, її форма та структура.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0" y="1700808"/>
            <a:ext cx="3399478" cy="4464496"/>
          </a:xfrm>
        </p:spPr>
        <p:txBody>
          <a:bodyPr>
            <a:noAutofit/>
          </a:bodyPr>
          <a:lstStyle/>
          <a:p>
            <a:r>
              <a:rPr lang="uk-UA" sz="2000" dirty="0" smtClean="0"/>
              <a:t>Періодична система елементів- це класифікація хімічних елементів , розроблена на основі періодичного закону .</a:t>
            </a:r>
          </a:p>
          <a:p>
            <a:r>
              <a:rPr lang="uk-UA" sz="2000" dirty="0" smtClean="0"/>
              <a:t>З найпоширеніших з усіх є 3 форми таблиці  Періодичної системи елементів : «коротка», «довга» і «наддовга».</a:t>
            </a:r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710" y="836712"/>
            <a:ext cx="5547498" cy="3888432"/>
          </a:xfrm>
        </p:spPr>
      </p:pic>
    </p:spTree>
    <p:extLst>
      <p:ext uri="{BB962C8B-B14F-4D97-AF65-F5344CB8AC3E}">
        <p14:creationId xmlns:p14="http://schemas.microsoft.com/office/powerpoint/2010/main" val="2993969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-387424"/>
            <a:ext cx="4536504" cy="1052736"/>
          </a:xfrm>
        </p:spPr>
        <p:txBody>
          <a:bodyPr>
            <a:noAutofit/>
          </a:bodyPr>
          <a:lstStyle/>
          <a:p>
            <a:r>
              <a:rPr lang="uk-UA" sz="1800" dirty="0" smtClean="0">
                <a:solidFill>
                  <a:srgbClr val="DA14A6"/>
                </a:solidFill>
              </a:rPr>
              <a:t>Періодичний закон . Періодична система хімічних елементів. </a:t>
            </a:r>
            <a:endParaRPr lang="ru-RU" sz="1800" dirty="0">
              <a:solidFill>
                <a:srgbClr val="DA14A6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0" y="116632"/>
            <a:ext cx="3298784" cy="1517904"/>
          </a:xfrm>
        </p:spPr>
        <p:txBody>
          <a:bodyPr>
            <a:normAutofit/>
          </a:bodyPr>
          <a:lstStyle/>
          <a:p>
            <a:r>
              <a:rPr lang="ru-RU" dirty="0" smtClean="0"/>
              <a:t>«Истина одна , а путей отыскания много»</a:t>
            </a:r>
          </a:p>
          <a:p>
            <a:r>
              <a:rPr lang="uk-UA" dirty="0" smtClean="0"/>
              <a:t>                   </a:t>
            </a:r>
            <a:r>
              <a:rPr lang="uk-UA" dirty="0" err="1" smtClean="0"/>
              <a:t>Д.Менделєєв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3712345" cy="5112568"/>
          </a:xfrm>
        </p:spPr>
      </p:pic>
      <p:sp>
        <p:nvSpPr>
          <p:cNvPr id="8" name="TextBox 7"/>
          <p:cNvSpPr txBox="1"/>
          <p:nvPr/>
        </p:nvSpPr>
        <p:spPr>
          <a:xfrm>
            <a:off x="4644009" y="1196752"/>
            <a:ext cx="34563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 </a:t>
            </a:r>
            <a:r>
              <a:rPr lang="uk-UA" dirty="0" smtClean="0">
                <a:solidFill>
                  <a:srgbClr val="FF0000"/>
                </a:solidFill>
              </a:rPr>
              <a:t>«наддовгому» </a:t>
            </a:r>
            <a:r>
              <a:rPr lang="uk-UA" dirty="0" smtClean="0"/>
              <a:t>варіанті кожен період займає рівно один рядок. У </a:t>
            </a:r>
            <a:r>
              <a:rPr lang="uk-UA" dirty="0" smtClean="0">
                <a:solidFill>
                  <a:srgbClr val="FF0000"/>
                </a:solidFill>
              </a:rPr>
              <a:t>«довгому» </a:t>
            </a:r>
            <a:r>
              <a:rPr lang="uk-UA" dirty="0" smtClean="0"/>
              <a:t>варіанті лантаноїди та актиноїди  винесені із загальної таблиці , роблячи її компактнішою. 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23252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Характеристика періодів.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sz="2000" dirty="0" smtClean="0">
                <a:solidFill>
                  <a:srgbClr val="FF0000"/>
                </a:solidFill>
              </a:rPr>
              <a:t>Період</a:t>
            </a:r>
            <a:r>
              <a:rPr lang="uk-UA" sz="2000" dirty="0" smtClean="0"/>
              <a:t> - це горизонтальний ряд хімічних елементів розміщених у порядку зростання  їх атомних мас , що розпочинається лужним  металічним елементом , та закінчується </a:t>
            </a:r>
            <a:r>
              <a:rPr lang="uk-UA" sz="2000" dirty="0"/>
              <a:t>і</a:t>
            </a:r>
            <a:r>
              <a:rPr lang="uk-UA" sz="2000" dirty="0" smtClean="0"/>
              <a:t>нертним газом</a:t>
            </a:r>
            <a:r>
              <a:rPr lang="uk-UA" dirty="0" smtClean="0"/>
              <a:t>. 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00808"/>
            <a:ext cx="5654320" cy="1872208"/>
          </a:xfrm>
        </p:spPr>
      </p:pic>
    </p:spTree>
    <p:extLst>
      <p:ext uri="{BB962C8B-B14F-4D97-AF65-F5344CB8AC3E}">
        <p14:creationId xmlns:p14="http://schemas.microsoft.com/office/powerpoint/2010/main" val="249627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Характеристика періодів.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Всього періодів сім, із них перші три – </a:t>
            </a:r>
            <a:r>
              <a:rPr lang="uk-UA" sz="2000" dirty="0" smtClean="0">
                <a:solidFill>
                  <a:srgbClr val="FF0000"/>
                </a:solidFill>
              </a:rPr>
              <a:t>малі періоди </a:t>
            </a:r>
            <a:r>
              <a:rPr lang="uk-UA" sz="2000" dirty="0" smtClean="0"/>
              <a:t>,  бо кожний складається з одного рядку хімічних елементів . Починаючи з  четвертого , ідуть </a:t>
            </a:r>
            <a:r>
              <a:rPr lang="uk-UA" sz="2000" dirty="0" smtClean="0">
                <a:solidFill>
                  <a:srgbClr val="FF0000"/>
                </a:solidFill>
              </a:rPr>
              <a:t>великі періоди  кожен </a:t>
            </a:r>
            <a:r>
              <a:rPr lang="uk-UA" sz="2000" dirty="0" smtClean="0"/>
              <a:t>(кожен складається з двох рядків).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76672"/>
            <a:ext cx="4091482" cy="5483429"/>
          </a:xfrm>
        </p:spPr>
      </p:pic>
    </p:spTree>
    <p:extLst>
      <p:ext uri="{BB962C8B-B14F-4D97-AF65-F5344CB8AC3E}">
        <p14:creationId xmlns:p14="http://schemas.microsoft.com/office/powerpoint/2010/main" val="10462679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Групи хімічних елементів. 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2000" dirty="0" smtClean="0">
                <a:solidFill>
                  <a:srgbClr val="FF0000"/>
                </a:solidFill>
              </a:rPr>
              <a:t>Групи</a:t>
            </a:r>
            <a:r>
              <a:rPr lang="uk-UA" sz="2000" dirty="0" smtClean="0"/>
              <a:t>- це вертикальні послідовності елементів, вони нумеруються римською цифрою від І до </a:t>
            </a:r>
            <a:r>
              <a:rPr lang="en-US" sz="2000" dirty="0" smtClean="0"/>
              <a:t>V</a:t>
            </a:r>
            <a:r>
              <a:rPr lang="uk-UA" sz="2000" dirty="0" smtClean="0"/>
              <a:t>ІІІ і російськими  літерами . Проте  варіант у періодичній системі включав підгрупи елементів (головну і побічну).</a:t>
            </a:r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980728"/>
            <a:ext cx="5520613" cy="3312368"/>
          </a:xfrm>
        </p:spPr>
      </p:pic>
    </p:spTree>
    <p:extLst>
      <p:ext uri="{BB962C8B-B14F-4D97-AF65-F5344CB8AC3E}">
        <p14:creationId xmlns:p14="http://schemas.microsoft.com/office/powerpoint/2010/main" val="4095490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Лантаноїди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FF0000"/>
                </a:solidFill>
              </a:rPr>
              <a:t>Лантаноїди </a:t>
            </a:r>
            <a:r>
              <a:rPr lang="uk-UA" sz="2400" dirty="0" smtClean="0"/>
              <a:t>– активні метали . Їхня переважна ступінь окислення +3 , також вони мають спільну назву лантаноїдів- рідкісноземельні елементи. 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331939"/>
            <a:ext cx="5111750" cy="5735334"/>
          </a:xfrm>
        </p:spPr>
      </p:pic>
    </p:spTree>
    <p:extLst>
      <p:ext uri="{BB962C8B-B14F-4D97-AF65-F5344CB8AC3E}">
        <p14:creationId xmlns:p14="http://schemas.microsoft.com/office/powerpoint/2010/main" val="3407380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709"/>
            <a:ext cx="3008313" cy="116205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Лантаноїди 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411760" y="1124744"/>
            <a:ext cx="3008313" cy="4602163"/>
          </a:xfrm>
        </p:spPr>
        <p:txBody>
          <a:bodyPr>
            <a:normAutofit/>
          </a:bodyPr>
          <a:lstStyle/>
          <a:p>
            <a:r>
              <a:rPr lang="uk-UA" sz="1800" dirty="0" smtClean="0"/>
              <a:t>Через схожості хімічних властивостей  </a:t>
            </a:r>
            <a:r>
              <a:rPr lang="uk-UA" sz="1800" dirty="0" smtClean="0">
                <a:solidFill>
                  <a:srgbClr val="FF0000"/>
                </a:solidFill>
              </a:rPr>
              <a:t>лантаноїдів</a:t>
            </a:r>
            <a:r>
              <a:rPr lang="uk-UA" sz="1800" dirty="0" smtClean="0"/>
              <a:t> так важко здавалося видобути в чистому вигляді . З іншого боку , у природних мінералах вони трапляються не часто й у великих кількостях. </a:t>
            </a:r>
            <a:endParaRPr lang="ru-RU" sz="1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861048"/>
            <a:ext cx="7740552" cy="2526350"/>
          </a:xfrm>
        </p:spPr>
      </p:pic>
    </p:spTree>
    <p:extLst>
      <p:ext uri="{BB962C8B-B14F-4D97-AF65-F5344CB8AC3E}">
        <p14:creationId xmlns:p14="http://schemas.microsoft.com/office/powerpoint/2010/main" val="1844928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0"/>
            <a:ext cx="3744416" cy="1162050"/>
          </a:xfrm>
        </p:spPr>
        <p:txBody>
          <a:bodyPr/>
          <a:lstStyle/>
          <a:p>
            <a:r>
              <a:rPr lang="uk-UA" dirty="0" smtClean="0"/>
              <a:t>Довга форми                        періодичної системи.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Довга форма періодичної системи поділяється на сім рядів , які збігаються з відповідними періодами . </a:t>
            </a:r>
            <a:r>
              <a:rPr lang="uk-UA" sz="2000" dirty="0" smtClean="0">
                <a:solidFill>
                  <a:srgbClr val="FF0000"/>
                </a:solidFill>
              </a:rPr>
              <a:t>Лантаноїди </a:t>
            </a:r>
            <a:r>
              <a:rPr lang="uk-UA" sz="2000" dirty="0" smtClean="0"/>
              <a:t>, як і </a:t>
            </a:r>
            <a:r>
              <a:rPr lang="uk-UA" sz="2000" dirty="0" smtClean="0">
                <a:solidFill>
                  <a:srgbClr val="FF0000"/>
                </a:solidFill>
              </a:rPr>
              <a:t>актиноїди</a:t>
            </a:r>
            <a:r>
              <a:rPr lang="uk-UA" sz="2000" dirty="0" smtClean="0"/>
              <a:t>, називають сімейством і не відносять до якої-небудь групи. </a:t>
            </a:r>
            <a:endParaRPr lang="ru-RU" sz="20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700808"/>
            <a:ext cx="5111750" cy="3837818"/>
          </a:xfrm>
        </p:spPr>
      </p:pic>
    </p:spTree>
    <p:extLst>
      <p:ext uri="{BB962C8B-B14F-4D97-AF65-F5344CB8AC3E}">
        <p14:creationId xmlns:p14="http://schemas.microsoft.com/office/powerpoint/2010/main" val="9292179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</TotalTime>
  <Words>347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    «Форми  періодичної системи хімічних елементів» </vt:lpstr>
      <vt:lpstr>Періодична система, її форма та структура.</vt:lpstr>
      <vt:lpstr>Періодичний закон . Періодична система хімічних елементів. </vt:lpstr>
      <vt:lpstr>Характеристика періодів. </vt:lpstr>
      <vt:lpstr>Характеристика періодів.</vt:lpstr>
      <vt:lpstr>Групи хімічних елементів. </vt:lpstr>
      <vt:lpstr>Лантаноїди</vt:lpstr>
      <vt:lpstr>Лантаноїди </vt:lpstr>
      <vt:lpstr>Довга форми                        періодичної системи.</vt:lpstr>
      <vt:lpstr>Підсумки:</vt:lpstr>
      <vt:lpstr>ДЯКУЮ ЗА УВАГУ!!!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«Форми періодичної системи хімічних елементів»</dc:title>
  <dc:creator>1234</dc:creator>
  <cp:lastModifiedBy>1234</cp:lastModifiedBy>
  <cp:revision>10</cp:revision>
  <dcterms:created xsi:type="dcterms:W3CDTF">2016-11-03T18:26:22Z</dcterms:created>
  <dcterms:modified xsi:type="dcterms:W3CDTF">2016-11-06T15:02:29Z</dcterms:modified>
</cp:coreProperties>
</file>