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8"/>
  </p:notesMasterIdLst>
  <p:sldIdLst>
    <p:sldId id="268" r:id="rId2"/>
    <p:sldId id="271" r:id="rId3"/>
    <p:sldId id="256" r:id="rId4"/>
    <p:sldId id="257" r:id="rId5"/>
    <p:sldId id="273" r:id="rId6"/>
    <p:sldId id="275" r:id="rId7"/>
    <p:sldId id="272" r:id="rId8"/>
    <p:sldId id="258" r:id="rId9"/>
    <p:sldId id="259" r:id="rId10"/>
    <p:sldId id="260" r:id="rId11"/>
    <p:sldId id="270" r:id="rId12"/>
    <p:sldId id="264" r:id="rId13"/>
    <p:sldId id="265" r:id="rId14"/>
    <p:sldId id="266" r:id="rId15"/>
    <p:sldId id="269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257" autoAdjust="0"/>
    <p:restoredTop sz="94661" autoAdjust="0"/>
  </p:normalViewPr>
  <p:slideViewPr>
    <p:cSldViewPr>
      <p:cViewPr varScale="1">
        <p:scale>
          <a:sx n="95" d="100"/>
          <a:sy n="95" d="100"/>
        </p:scale>
        <p:origin x="-61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8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2CFC0-D165-4EF8-AEAC-3FAAECEFCC05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3129D-B5F2-43F6-866D-7BF1CA8B76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129D-B5F2-43F6-866D-7BF1CA8B766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3129D-B5F2-43F6-866D-7BF1CA8B766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26F666B-366E-46AC-9EEE-E7CC934B1D9B}" type="datetimeFigureOut">
              <a:rPr lang="ru-RU" smtClean="0"/>
              <a:pPr/>
              <a:t>28.04.2012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C91ECBD-AA2C-49D5-AFDF-20F3C19E34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G:\&#1041;&#1080;&#1086;&#1083;&#1086;&#1075;&#1080;&#1103;\&#1087;&#1088;&#1072;&#1088;&#1072;&#1084;&#1087;&#1088;&#1084;&#1088;.mp3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6858000"/>
          </a:xfrm>
        </p:spPr>
        <p:txBody>
          <a:bodyPr/>
          <a:lstStyle/>
          <a:p>
            <a:pPr algn="ctr"/>
            <a:r>
              <a:rPr lang="uk-UA" sz="2000" dirty="0" smtClean="0">
                <a:latin typeface="Monotype Corsiva" pitchFamily="66" charset="0"/>
              </a:rPr>
              <a:t>Берестівська загальноосвітня школа І-ІІІ ступенів</a:t>
            </a:r>
            <a:r>
              <a:rPr lang="uk-UA" dirty="0" smtClean="0">
                <a:latin typeface="Monotype Corsiva" pitchFamily="66" charset="0"/>
              </a:rPr>
              <a:t/>
            </a:r>
            <a:br>
              <a:rPr lang="uk-UA" dirty="0" smtClean="0">
                <a:latin typeface="Monotype Corsiva" pitchFamily="66" charset="0"/>
              </a:rPr>
            </a:br>
            <a:r>
              <a:rPr lang="uk-UA" dirty="0" smtClean="0">
                <a:latin typeface="Monotype Corsiva" pitchFamily="66" charset="0"/>
              </a:rPr>
              <a:t/>
            </a:r>
            <a:br>
              <a:rPr lang="uk-UA" dirty="0" smtClean="0">
                <a:latin typeface="Monotype Corsiva" pitchFamily="66" charset="0"/>
              </a:rPr>
            </a:br>
            <a:r>
              <a:rPr lang="uk-UA" dirty="0" smtClean="0">
                <a:latin typeface="Monotype Corsiva" pitchFamily="66" charset="0"/>
              </a:rPr>
              <a:t>                                                                             </a:t>
            </a:r>
            <a:r>
              <a:rPr lang="uk-UA" sz="2800" dirty="0" smtClean="0">
                <a:latin typeface="Monotype Corsiva" pitchFamily="66" charset="0"/>
              </a:rPr>
              <a:t>Біологія</a:t>
            </a:r>
            <a:r>
              <a:rPr lang="uk-UA" dirty="0" smtClean="0">
                <a:latin typeface="Monotype Corsiva" pitchFamily="66" charset="0"/>
              </a:rPr>
              <a:t/>
            </a:r>
            <a:br>
              <a:rPr lang="uk-UA" dirty="0" smtClean="0">
                <a:latin typeface="Monotype Corsiva" pitchFamily="66" charset="0"/>
              </a:rPr>
            </a:br>
            <a:r>
              <a:rPr lang="uk-UA" sz="3200" dirty="0" smtClean="0">
                <a:latin typeface="Monotype Corsiva" pitchFamily="66" charset="0"/>
              </a:rPr>
              <a:t>ПРЕЗЕНТАЦІЯ НА ТЕМУ:</a:t>
            </a:r>
            <a:br>
              <a:rPr lang="uk-UA" sz="3200" dirty="0" smtClean="0">
                <a:latin typeface="Monotype Corsiva" pitchFamily="66" charset="0"/>
              </a:rPr>
            </a:br>
            <a:r>
              <a:rPr lang="uk-UA" sz="3200" dirty="0" smtClean="0">
                <a:latin typeface="Monotype Corsiva" pitchFamily="66" charset="0"/>
              </a:rPr>
              <a:t>“ Білки ”</a:t>
            </a:r>
            <a:r>
              <a:rPr lang="uk-UA" dirty="0" smtClean="0">
                <a:latin typeface="Monotype Corsiva" pitchFamily="66" charset="0"/>
              </a:rPr>
              <a:t/>
            </a:r>
            <a:br>
              <a:rPr lang="uk-UA" dirty="0" smtClean="0">
                <a:latin typeface="Monotype Corsiva" pitchFamily="66" charset="0"/>
              </a:rPr>
            </a:br>
            <a:r>
              <a:rPr lang="uk-UA" dirty="0" smtClean="0">
                <a:latin typeface="Monotype Corsiva" pitchFamily="66" charset="0"/>
              </a:rPr>
              <a:t/>
            </a:r>
            <a:br>
              <a:rPr lang="uk-UA" dirty="0" smtClean="0">
                <a:latin typeface="Monotype Corsiva" pitchFamily="66" charset="0"/>
              </a:rPr>
            </a:br>
            <a:r>
              <a:rPr lang="uk-UA" dirty="0" smtClean="0">
                <a:latin typeface="Monotype Corsiva" pitchFamily="66" charset="0"/>
              </a:rPr>
              <a:t/>
            </a:r>
            <a:br>
              <a:rPr lang="uk-UA" dirty="0" smtClean="0">
                <a:latin typeface="Monotype Corsiva" pitchFamily="66" charset="0"/>
              </a:rPr>
            </a:br>
            <a:r>
              <a:rPr lang="uk-UA" sz="2400" dirty="0" smtClean="0">
                <a:latin typeface="Monotype Corsiva" pitchFamily="66" charset="0"/>
              </a:rPr>
              <a:t/>
            </a:r>
            <a:br>
              <a:rPr lang="uk-UA" sz="2400" dirty="0" smtClean="0">
                <a:latin typeface="Monotype Corsiva" pitchFamily="66" charset="0"/>
              </a:rPr>
            </a:br>
            <a:r>
              <a:rPr lang="uk-UA" sz="2400" dirty="0" smtClean="0">
                <a:latin typeface="Monotype Corsiva" pitchFamily="66" charset="0"/>
              </a:rPr>
              <a:t>                                                                                                                                           Виконала:</a:t>
            </a:r>
            <a:br>
              <a:rPr lang="uk-UA" sz="2400" dirty="0" smtClean="0">
                <a:latin typeface="Monotype Corsiva" pitchFamily="66" charset="0"/>
              </a:rPr>
            </a:br>
            <a:r>
              <a:rPr lang="uk-UA" sz="2400" dirty="0" smtClean="0">
                <a:latin typeface="Monotype Corsiva" pitchFamily="66" charset="0"/>
              </a:rPr>
              <a:t>                                                                                                                            Учениця 9 класу</a:t>
            </a:r>
            <a:br>
              <a:rPr lang="uk-UA" sz="2400" dirty="0" smtClean="0">
                <a:latin typeface="Monotype Corsiva" pitchFamily="66" charset="0"/>
              </a:rPr>
            </a:br>
            <a:r>
              <a:rPr lang="uk-UA" sz="2400" dirty="0" smtClean="0">
                <a:latin typeface="Monotype Corsiva" pitchFamily="66" charset="0"/>
              </a:rPr>
              <a:t>                                                                                                                     Джебраілова Ельміра</a:t>
            </a:r>
            <a:br>
              <a:rPr lang="uk-UA" sz="2400" dirty="0" smtClean="0">
                <a:latin typeface="Monotype Corsiva" pitchFamily="66" charset="0"/>
              </a:rPr>
            </a:br>
            <a:endParaRPr lang="ru-RU" sz="2400" dirty="0">
              <a:latin typeface="Monotype Corsiva" pitchFamily="66" charset="0"/>
            </a:endParaRPr>
          </a:p>
        </p:txBody>
      </p:sp>
      <p:pic>
        <p:nvPicPr>
          <p:cNvPr id="3" name="прарампрмр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Білкові продукти: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Сир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4" name="Рисунок 3" descr="117941496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1571612"/>
            <a:ext cx="3500462" cy="4412282"/>
          </a:xfrm>
          <a:prstGeom prst="rect">
            <a:avLst/>
          </a:prstGeom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Білкові продукти: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400" b="0" dirty="0" smtClean="0">
                <a:latin typeface="Monotype Corsiva" pitchFamily="66" charset="0"/>
              </a:rPr>
              <a:t>яйця</a:t>
            </a:r>
            <a:endParaRPr lang="ru-RU" sz="4400" b="0" dirty="0">
              <a:latin typeface="Monotype Corsiva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6470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38969" y="2886075"/>
            <a:ext cx="3676650" cy="3105150"/>
          </a:xfrm>
        </p:spPr>
      </p:pic>
      <p:pic>
        <p:nvPicPr>
          <p:cNvPr id="10" name="Содержимое 9" descr="bf76eff2489c7a6a914ae47a4791db5f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60912" y="2719388"/>
            <a:ext cx="3810000" cy="3438525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Денна потреба організму в білках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Вік (роки)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Білки (г)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Monotype Corsiva" pitchFamily="66" charset="0"/>
              </a:rPr>
              <a:t>1 - 3</a:t>
            </a:r>
          </a:p>
          <a:p>
            <a:r>
              <a:rPr lang="uk-UA" dirty="0" smtClean="0">
                <a:latin typeface="Monotype Corsiva" pitchFamily="66" charset="0"/>
              </a:rPr>
              <a:t>4 – 6</a:t>
            </a:r>
          </a:p>
          <a:p>
            <a:r>
              <a:rPr lang="uk-UA" dirty="0" smtClean="0">
                <a:latin typeface="Monotype Corsiva" pitchFamily="66" charset="0"/>
              </a:rPr>
              <a:t>7 – 10 </a:t>
            </a:r>
          </a:p>
          <a:p>
            <a:r>
              <a:rPr lang="uk-UA" dirty="0" smtClean="0">
                <a:latin typeface="Monotype Corsiva" pitchFamily="66" charset="0"/>
              </a:rPr>
              <a:t>11 – 13 (хлопці)</a:t>
            </a:r>
          </a:p>
          <a:p>
            <a:r>
              <a:rPr lang="uk-UA" dirty="0" smtClean="0">
                <a:latin typeface="Monotype Corsiva" pitchFamily="66" charset="0"/>
              </a:rPr>
              <a:t>11 – 13 (дівчата)</a:t>
            </a:r>
          </a:p>
          <a:p>
            <a:r>
              <a:rPr lang="uk-UA" dirty="0" smtClean="0">
                <a:latin typeface="Monotype Corsiva" pitchFamily="66" charset="0"/>
              </a:rPr>
              <a:t>14 – 17 (хлопці)</a:t>
            </a:r>
          </a:p>
          <a:p>
            <a:r>
              <a:rPr lang="uk-UA" dirty="0" smtClean="0">
                <a:latin typeface="Monotype Corsiva" pitchFamily="66" charset="0"/>
              </a:rPr>
              <a:t>14 – 17 (дівчата)</a:t>
            </a:r>
          </a:p>
          <a:p>
            <a:r>
              <a:rPr lang="uk-UA" dirty="0" smtClean="0">
                <a:latin typeface="Monotype Corsiva" pitchFamily="66" charset="0"/>
              </a:rPr>
              <a:t>18 – 29</a:t>
            </a:r>
          </a:p>
          <a:p>
            <a:r>
              <a:rPr lang="uk-UA" dirty="0" smtClean="0">
                <a:latin typeface="Monotype Corsiva" pitchFamily="66" charset="0"/>
              </a:rPr>
              <a:t>30 – 39</a:t>
            </a:r>
          </a:p>
          <a:p>
            <a:r>
              <a:rPr lang="uk-UA" dirty="0" smtClean="0">
                <a:latin typeface="Monotype Corsiva" pitchFamily="66" charset="0"/>
              </a:rPr>
              <a:t>40 - 59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Monotype Corsiva" pitchFamily="66" charset="0"/>
              </a:rPr>
              <a:t>53</a:t>
            </a:r>
          </a:p>
          <a:p>
            <a:r>
              <a:rPr lang="uk-UA" dirty="0" smtClean="0">
                <a:latin typeface="Monotype Corsiva" pitchFamily="66" charset="0"/>
              </a:rPr>
              <a:t>65</a:t>
            </a:r>
          </a:p>
          <a:p>
            <a:r>
              <a:rPr lang="uk-UA" dirty="0" smtClean="0">
                <a:latin typeface="Monotype Corsiva" pitchFamily="66" charset="0"/>
              </a:rPr>
              <a:t>78</a:t>
            </a:r>
          </a:p>
          <a:p>
            <a:r>
              <a:rPr lang="uk-UA" dirty="0" smtClean="0">
                <a:latin typeface="Monotype Corsiva" pitchFamily="66" charset="0"/>
              </a:rPr>
              <a:t>91</a:t>
            </a:r>
          </a:p>
          <a:p>
            <a:r>
              <a:rPr lang="uk-UA" dirty="0" smtClean="0">
                <a:latin typeface="Monotype Corsiva" pitchFamily="66" charset="0"/>
              </a:rPr>
              <a:t>83</a:t>
            </a:r>
          </a:p>
          <a:p>
            <a:r>
              <a:rPr lang="uk-UA" dirty="0" smtClean="0">
                <a:latin typeface="Monotype Corsiva" pitchFamily="66" charset="0"/>
              </a:rPr>
              <a:t>104</a:t>
            </a:r>
          </a:p>
          <a:p>
            <a:r>
              <a:rPr lang="uk-UA" dirty="0" smtClean="0">
                <a:latin typeface="Monotype Corsiva" pitchFamily="66" charset="0"/>
              </a:rPr>
              <a:t>86</a:t>
            </a:r>
          </a:p>
          <a:p>
            <a:r>
              <a:rPr lang="uk-UA" dirty="0" smtClean="0">
                <a:latin typeface="Monotype Corsiva" pitchFamily="66" charset="0"/>
              </a:rPr>
              <a:t>67</a:t>
            </a:r>
          </a:p>
          <a:p>
            <a:r>
              <a:rPr lang="uk-UA" dirty="0" smtClean="0">
                <a:latin typeface="Monotype Corsiva" pitchFamily="66" charset="0"/>
              </a:rPr>
              <a:t>63</a:t>
            </a:r>
          </a:p>
          <a:p>
            <a:r>
              <a:rPr lang="uk-UA" dirty="0" smtClean="0">
                <a:latin typeface="Monotype Corsiva" pitchFamily="66" charset="0"/>
              </a:rPr>
              <a:t>58</a:t>
            </a: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r>
              <a:rPr lang="uk-UA" sz="3200" dirty="0" smtClean="0">
                <a:latin typeface="Monotype Corsiva" pitchFamily="66" charset="0"/>
              </a:rPr>
              <a:t>У дітей порушуються процеси формування кісток, гальмується фізичний розвиток та інтелектуальний розвиток.</a:t>
            </a:r>
          </a:p>
          <a:p>
            <a:endParaRPr lang="uk-UA" sz="3200" dirty="0" smtClean="0">
              <a:latin typeface="Monotype Corsiva" pitchFamily="66" charset="0"/>
            </a:endParaRPr>
          </a:p>
          <a:p>
            <a:r>
              <a:rPr lang="uk-UA" sz="3200" dirty="0" smtClean="0">
                <a:latin typeface="Monotype Corsiva" pitchFamily="66" charset="0"/>
              </a:rPr>
              <a:t>У дорослих через дефіцит білків порушуються процеси кровотворення, обмін речовин, знижується імунітет.</a:t>
            </a:r>
            <a:endParaRPr lang="ru-RU" sz="3200" dirty="0"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 smtClean="0">
                <a:latin typeface="Monotype Corsiva" pitchFamily="66" charset="0"/>
              </a:rPr>
              <a:t>Нестача амінокислот призводить до…</a:t>
            </a:r>
            <a:endParaRPr lang="ru-RU" sz="36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Шкідливість надлишку білків у раціоні…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…в такому разі в організмі збільшується концентрація азотних сполук. Це може призвести до утворення каменів у нирках і ураження суглобів.</a:t>
            </a: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29566" cy="5988770"/>
          </a:xfrm>
        </p:spPr>
        <p:txBody>
          <a:bodyPr/>
          <a:lstStyle/>
          <a:p>
            <a:r>
              <a:rPr lang="uk-UA" sz="3200" dirty="0" smtClean="0">
                <a:latin typeface="Monotype Corsiva" pitchFamily="66" charset="0"/>
              </a:rPr>
              <a:t>Якщо в організмі є надлишок білків, то вони перетворюються на жири то вуглеводи. Частина клітинних білків і амінокислот, не використаних для синтезу білків, розщеплюються до кінцевих продуктів з виділенням енергії. У результаті цього процесу утворюються продукти розпаду: вода, вуглекислий газ, сечовина, амоніак тощо, які виводяться з організму із сечею, калом, потом та видихуваним повітрям.</a:t>
            </a:r>
            <a:endParaRPr lang="ru-RU" sz="32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20600"/>
          </a:xfrm>
        </p:spPr>
        <p:txBody>
          <a:bodyPr>
            <a:normAutofit/>
          </a:bodyPr>
          <a:lstStyle/>
          <a:p>
            <a:r>
              <a:rPr lang="uk-UA" sz="3200" dirty="0" smtClean="0">
                <a:latin typeface="Monotype Corsiva" pitchFamily="66" charset="0"/>
              </a:rPr>
              <a:t>Білки також називають протеїнами (від грец. р</a:t>
            </a:r>
            <a:r>
              <a:rPr lang="en-US" sz="3200" dirty="0" smtClean="0">
                <a:latin typeface="Monotype Corsiva" pitchFamily="66" charset="0"/>
              </a:rPr>
              <a:t>rotos</a:t>
            </a:r>
            <a:r>
              <a:rPr lang="uk-UA" sz="3200" dirty="0" smtClean="0">
                <a:latin typeface="Monotype Corsiva" pitchFamily="66" charset="0"/>
              </a:rPr>
              <a:t> – перший, головний). Цією назвою вчені вказали на надзвичайно важливе значення для всіх життєвих процесів. Так як вони є багатофункціональними! </a:t>
            </a:r>
            <a:endParaRPr lang="ru-RU" sz="3200" dirty="0"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Висновок</a:t>
            </a: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Monotype Corsiva" pitchFamily="66" charset="0"/>
              </a:rPr>
              <a:t>це високомолекулярні біополімери, мономерами яких є залишки амінокислоти. </a:t>
            </a:r>
          </a:p>
          <a:p>
            <a:r>
              <a:rPr lang="uk-UA" u="sng" dirty="0" smtClean="0">
                <a:latin typeface="Monotype Corsiva" pitchFamily="66" charset="0"/>
              </a:rPr>
              <a:t>Біополімери</a:t>
            </a:r>
            <a:r>
              <a:rPr lang="uk-UA" dirty="0" smtClean="0">
                <a:latin typeface="Monotype Corsiva" pitchFamily="66" charset="0"/>
              </a:rPr>
              <a:t> – органічні речовини, що складаються з повторюваних структурних одиниць – мономерів. До біополімерів належать молекули білків, що становлять 10-20% від сирої маси та 50-80% від сухої маси клітини.</a:t>
            </a:r>
          </a:p>
          <a:p>
            <a:r>
              <a:rPr lang="uk-UA" u="sng" dirty="0" smtClean="0">
                <a:latin typeface="Monotype Corsiva" pitchFamily="66" charset="0"/>
              </a:rPr>
              <a:t>Амінокислоти </a:t>
            </a:r>
            <a:r>
              <a:rPr lang="uk-UA" dirty="0" smtClean="0">
                <a:latin typeface="Monotype Corsiva" pitchFamily="66" charset="0"/>
              </a:rPr>
              <a:t>– це невеликі за розміром органічні сполуки, у молекулі яких одночасно містяться аміногрупа і карбоксильна група.</a:t>
            </a:r>
          </a:p>
          <a:p>
            <a:r>
              <a:rPr lang="uk-UA" dirty="0" smtClean="0">
                <a:latin typeface="Monotype Corsiva" pitchFamily="66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1378" cy="845234"/>
          </a:xfrm>
        </p:spPr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Білки – </a:t>
            </a: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/>
          <a:lstStyle/>
          <a:p>
            <a:r>
              <a:rPr lang="uk-UA" sz="6600" dirty="0" smtClean="0">
                <a:latin typeface="Monotype Corsiva" pitchFamily="66" charset="0"/>
                <a:cs typeface="Microsoft Sans Serif" pitchFamily="34" charset="0"/>
              </a:rPr>
              <a:t>Білки - це …</a:t>
            </a:r>
            <a:endParaRPr lang="ru-RU" sz="6600" dirty="0">
              <a:latin typeface="Monotype Corsiva" pitchFamily="66" charset="0"/>
              <a:cs typeface="Microsoft Sans Serif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071678"/>
            <a:ext cx="7572428" cy="3286148"/>
          </a:xfrm>
        </p:spPr>
        <p:txBody>
          <a:bodyPr>
            <a:noAutofit/>
          </a:bodyPr>
          <a:lstStyle/>
          <a:p>
            <a:pPr algn="l"/>
            <a:r>
              <a:rPr lang="uk-UA" sz="2400" dirty="0" smtClean="0">
                <a:latin typeface="Monotype Corsiva" pitchFamily="66" charset="0"/>
              </a:rPr>
              <a:t>- будівельний матеріал для організму;</a:t>
            </a:r>
          </a:p>
          <a:p>
            <a:pPr algn="l"/>
            <a:r>
              <a:rPr lang="uk-UA" sz="2400" dirty="0" smtClean="0">
                <a:latin typeface="Monotype Corsiva" pitchFamily="66" charset="0"/>
              </a:rPr>
              <a:t>- білки крові “ транспортують ” поживні речовини;</a:t>
            </a:r>
          </a:p>
          <a:p>
            <a:pPr algn="l">
              <a:buFontTx/>
              <a:buChar char="-"/>
            </a:pPr>
            <a:r>
              <a:rPr lang="uk-UA" sz="2400" dirty="0" smtClean="0">
                <a:latin typeface="Monotype Corsiva" pitchFamily="66" charset="0"/>
              </a:rPr>
              <a:t> окремі білки сприяють загоєнню ран;</a:t>
            </a:r>
          </a:p>
          <a:p>
            <a:pPr algn="l">
              <a:buFontTx/>
              <a:buChar char="-"/>
            </a:pPr>
            <a:r>
              <a:rPr lang="uk-UA" sz="2400" dirty="0" smtClean="0">
                <a:latin typeface="Monotype Corsiva" pitchFamily="66" charset="0"/>
              </a:rPr>
              <a:t> фрагменти і гормони, що складаються з білків, регулюють обмін речовин та інші процеси в організмі;</a:t>
            </a:r>
          </a:p>
          <a:p>
            <a:pPr algn="l">
              <a:buFontTx/>
              <a:buChar char="-"/>
            </a:pPr>
            <a:r>
              <a:rPr lang="uk-UA" sz="2400" dirty="0" smtClean="0">
                <a:latin typeface="Monotype Corsiva" pitchFamily="66" charset="0"/>
              </a:rPr>
              <a:t>  антитіла, які також є білками, захищають організм від інфекцій;</a:t>
            </a:r>
          </a:p>
          <a:p>
            <a:pPr algn="l">
              <a:buFontTx/>
              <a:buChar char="-"/>
            </a:pPr>
            <a:r>
              <a:rPr lang="uk-UA" sz="2400" dirty="0" smtClean="0">
                <a:latin typeface="Monotype Corsiva" pitchFamily="66" charset="0"/>
              </a:rPr>
              <a:t> вони входять до складу міофібрил, плазми крові, еритроцитів. </a:t>
            </a:r>
            <a:endParaRPr lang="ru-RU" sz="24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924828" cy="1273862"/>
          </a:xfrm>
        </p:spPr>
        <p:txBody>
          <a:bodyPr/>
          <a:lstStyle/>
          <a:p>
            <a:r>
              <a:rPr lang="uk-UA" sz="3200" dirty="0" smtClean="0">
                <a:latin typeface="Monotype Corsiva" pitchFamily="66" charset="0"/>
                <a:cs typeface="Microsoft Sans Serif" pitchFamily="34" charset="0"/>
              </a:rPr>
              <a:t> Білки складаються з амінокислот,які поділяються на</a:t>
            </a:r>
            <a:endParaRPr lang="ru-RU" sz="3200" dirty="0">
              <a:latin typeface="Monotype Corsiva" pitchFamily="66" charset="0"/>
              <a:cs typeface="Microsoft Sans Serif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  <a:cs typeface="Microsoft Sans Serif" pitchFamily="34" charset="0"/>
              </a:rPr>
              <a:t>Замінні (повноцінні)</a:t>
            </a:r>
            <a:endParaRPr lang="ru-RU" dirty="0">
              <a:latin typeface="Monotype Corsiva" pitchFamily="66" charset="0"/>
              <a:cs typeface="Microsoft Sans Serif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  <a:cs typeface="Microsoft Sans Serif" pitchFamily="34" charset="0"/>
              </a:rPr>
              <a:t>Незамінні (неповноцінні)</a:t>
            </a:r>
            <a:endParaRPr lang="ru-RU" dirty="0">
              <a:latin typeface="Monotype Corsiva" pitchFamily="66" charset="0"/>
              <a:cs typeface="Microsoft Sans Serif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  <a:cs typeface="Microsoft Sans Serif" pitchFamily="34" charset="0"/>
              </a:rPr>
              <a:t>Утворюються  в організмі.</a:t>
            </a:r>
          </a:p>
          <a:p>
            <a:pPr>
              <a:buNone/>
            </a:pPr>
            <a:r>
              <a:rPr lang="uk-UA" dirty="0" smtClean="0">
                <a:latin typeface="Monotype Corsiva" pitchFamily="66" charset="0"/>
                <a:cs typeface="Microsoft Sans Serif" pitchFamily="34" charset="0"/>
              </a:rPr>
              <a:t>(синтезують з продуктами обміну речовин).</a:t>
            </a:r>
            <a:endParaRPr lang="ru-RU" dirty="0">
              <a:latin typeface="Monotype Corsiva" pitchFamily="66" charset="0"/>
              <a:cs typeface="Microsoft Sans Serif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>
                <a:latin typeface="Monotype Corsiva" pitchFamily="66" charset="0"/>
                <a:cs typeface="Microsoft Sans Serif" pitchFamily="34" charset="0"/>
              </a:rPr>
              <a:t>Неодмінно мають надходити з їжею.</a:t>
            </a:r>
          </a:p>
          <a:p>
            <a:pPr>
              <a:buNone/>
            </a:pPr>
            <a:r>
              <a:rPr lang="uk-UA" dirty="0" smtClean="0">
                <a:latin typeface="Monotype Corsiva" pitchFamily="66" charset="0"/>
                <a:cs typeface="Microsoft Sans Serif" pitchFamily="34" charset="0"/>
              </a:rPr>
              <a:t>(вони всмоктуються  ворсинками тонкого кишечника і з кров</a:t>
            </a:r>
            <a:r>
              <a:rPr lang="en-US" dirty="0" smtClean="0">
                <a:latin typeface="Monotype Corsiva" pitchFamily="66" charset="0"/>
                <a:cs typeface="Microsoft Sans Serif" pitchFamily="34" charset="0"/>
              </a:rPr>
              <a:t>’</a:t>
            </a:r>
            <a:r>
              <a:rPr lang="uk-UA" dirty="0" smtClean="0">
                <a:latin typeface="Monotype Corsiva" pitchFamily="66" charset="0"/>
                <a:cs typeface="Microsoft Sans Serif" pitchFamily="34" charset="0"/>
              </a:rPr>
              <a:t>ю переносяться до клітин організму), а саме: валін, ізолейцин, лейцин, лізин, метіонін, треонін, триптофан та фенілаланін, а для дітей ще й амінокислоти аргінін та гістидин 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dirty="0" smtClean="0">
                <a:latin typeface="Monotype Corsiva" pitchFamily="66" charset="0"/>
              </a:rPr>
              <a:t>Функціональні властивості білків</a:t>
            </a:r>
            <a:endParaRPr lang="ru-RU" sz="4800" dirty="0">
              <a:latin typeface="Monotype Corsiva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фібрилярні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глобулярні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 молекули білків складаються з видовжених паралельно розташованих поліпептидних ланцюгів.</a:t>
            </a:r>
          </a:p>
          <a:p>
            <a:r>
              <a:rPr lang="uk-UA" dirty="0" smtClean="0">
                <a:latin typeface="Monotype Corsiva" pitchFamily="66" charset="0"/>
              </a:rPr>
              <a:t> нерозчинні у воді й виконують в організмі структурну функцію.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Monotype Corsiva" pitchFamily="66" charset="0"/>
              </a:rPr>
              <a:t> молекули білків складаються зі щільно скручених поліпептидних ланцюгів і за формою нагадують кульку.</a:t>
            </a:r>
          </a:p>
          <a:p>
            <a:r>
              <a:rPr lang="uk-UA" dirty="0" smtClean="0">
                <a:latin typeface="Monotype Corsiva" pitchFamily="66" charset="0"/>
              </a:rPr>
              <a:t> здатні розчинятися у воді та сольових розчинах, виконують інші функції (забезпечують транспорт газів, розщеплення білків їжі).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12" name="Рисунок 11" descr="Фото047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1850827"/>
            <a:ext cx="2571768" cy="435165"/>
          </a:xfrm>
          <a:prstGeom prst="rect">
            <a:avLst/>
          </a:prstGeom>
        </p:spPr>
      </p:pic>
      <p:pic>
        <p:nvPicPr>
          <p:cNvPr id="13" name="Рисунок 12" descr="ее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12" y="1428736"/>
            <a:ext cx="857256" cy="1006611"/>
          </a:xfrm>
          <a:prstGeom prst="rect">
            <a:avLst/>
          </a:prstGeom>
        </p:spPr>
      </p:pic>
      <p:pic>
        <p:nvPicPr>
          <p:cNvPr id="14" name="Рисунок 13" descr="Фото046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15206" y="1571612"/>
            <a:ext cx="1015938" cy="797685"/>
          </a:xfrm>
          <a:prstGeom prst="rect">
            <a:avLst/>
          </a:prstGeom>
        </p:spPr>
      </p:pic>
      <p:pic>
        <p:nvPicPr>
          <p:cNvPr id="15" name="Рисунок 14" descr="Фото046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71670" y="3571876"/>
            <a:ext cx="1139145" cy="433196"/>
          </a:xfrm>
          <a:prstGeom prst="rect">
            <a:avLst/>
          </a:prstGeom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smtClean="0">
                <a:latin typeface="Monotype Corsiva" pitchFamily="66" charset="0"/>
              </a:rPr>
              <a:t>Функціональні властивості білків</a:t>
            </a:r>
            <a:endParaRPr lang="ru-RU" sz="4800" dirty="0">
              <a:latin typeface="Monotype Corsiva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фібрилярні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глобулярні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8" name="Содержимое 7" descr="Фото0469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143636" y="2500306"/>
            <a:ext cx="1603248" cy="1258824"/>
          </a:xfrm>
        </p:spPr>
      </p:pic>
      <p:pic>
        <p:nvPicPr>
          <p:cNvPr id="7" name="Содержимое 6" descr="еее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786314" y="2285992"/>
            <a:ext cx="1277112" cy="1499616"/>
          </a:xfrm>
        </p:spPr>
      </p:pic>
      <p:pic>
        <p:nvPicPr>
          <p:cNvPr id="9" name="Рисунок 8" descr="Фото047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2844" y="2285992"/>
            <a:ext cx="4197096" cy="710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363476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endParaRPr lang="uk-UA" sz="2400" dirty="0" smtClean="0">
              <a:latin typeface="Monotype Corsiva" pitchFamily="66" charset="0"/>
            </a:endParaRP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ферментативна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структурна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транспортна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рухова, скоротлива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захисна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енергетична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запасаюча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гормональна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регуляторна функція</a:t>
            </a:r>
          </a:p>
          <a:p>
            <a:pPr marL="512064" indent="-457200">
              <a:buFont typeface="+mj-lt"/>
              <a:buAutoNum type="arabicPeriod"/>
            </a:pPr>
            <a:r>
              <a:rPr lang="uk-UA" sz="2400" dirty="0" smtClean="0">
                <a:latin typeface="Monotype Corsiva" pitchFamily="66" charset="0"/>
              </a:rPr>
              <a:t> сигнальна функція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dirty="0" smtClean="0">
                <a:latin typeface="Monotype Corsiva" pitchFamily="66" charset="0"/>
              </a:rPr>
              <a:t>Біологічні функції білків</a:t>
            </a:r>
            <a:endParaRPr lang="ru-RU" sz="48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4434782"/>
          </a:xfrm>
        </p:spPr>
        <p:txBody>
          <a:bodyPr>
            <a:noAutofit/>
          </a:bodyPr>
          <a:lstStyle/>
          <a:p>
            <a:r>
              <a:rPr lang="uk-UA" sz="3600" dirty="0" smtClean="0">
                <a:latin typeface="Monotype Corsiva" pitchFamily="66" charset="0"/>
              </a:rPr>
              <a:t>…продукти, які містять більшу кількість білків. вони багаті на вітамін С, що сприяє кращому засвоєнню білків.</a:t>
            </a:r>
            <a:endParaRPr lang="ru-RU" sz="3600" dirty="0">
              <a:latin typeface="Monotype Corsiva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 smtClean="0">
                <a:latin typeface="Monotype Corsiva" pitchFamily="66" charset="0"/>
              </a:rPr>
              <a:t>Білкові продукти – це …</a:t>
            </a:r>
            <a:endParaRPr lang="ru-RU" sz="44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Білкові продукти: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Monotype Corsiva" pitchFamily="66" charset="0"/>
              </a:rPr>
              <a:t>М</a:t>
            </a:r>
            <a:r>
              <a:rPr lang="en-US" dirty="0" smtClean="0">
                <a:latin typeface="Monotype Corsiva" pitchFamily="66" charset="0"/>
              </a:rPr>
              <a:t>’</a:t>
            </a:r>
            <a:r>
              <a:rPr lang="uk-UA" dirty="0" smtClean="0">
                <a:latin typeface="Monotype Corsiva" pitchFamily="66" charset="0"/>
              </a:rPr>
              <a:t>ясо 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6" name="Рисунок 5" descr="mob_26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905000"/>
            <a:ext cx="2286000" cy="304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</TotalTime>
  <Words>594</Words>
  <Application>Microsoft Office PowerPoint</Application>
  <PresentationFormat>Экран (4:3)</PresentationFormat>
  <Paragraphs>84</Paragraphs>
  <Slides>16</Slides>
  <Notes>2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Метро</vt:lpstr>
      <vt:lpstr>Берестівська загальноосвітня школа І-ІІІ ступенів                                                                               Біологія ПРЕЗЕНТАЦІЯ НА ТЕМУ: “ Білки ”                                                                                                                                               Виконала:                                                                                                                             Учениця 9 класу                                                                                                                      Джебраілова Ельміра </vt:lpstr>
      <vt:lpstr>Білки – </vt:lpstr>
      <vt:lpstr>Білки - це …</vt:lpstr>
      <vt:lpstr> Білки складаються з амінокислот,які поділяються на</vt:lpstr>
      <vt:lpstr>Функціональні властивості білків</vt:lpstr>
      <vt:lpstr>Функціональні властивості білків</vt:lpstr>
      <vt:lpstr>Біологічні функції білків</vt:lpstr>
      <vt:lpstr>Білкові продукти – це …</vt:lpstr>
      <vt:lpstr>Білкові продукти:</vt:lpstr>
      <vt:lpstr>Білкові продукти:</vt:lpstr>
      <vt:lpstr>Білкові продукти:</vt:lpstr>
      <vt:lpstr>Денна потреба організму в білках</vt:lpstr>
      <vt:lpstr>Нестача амінокислот призводить до…</vt:lpstr>
      <vt:lpstr>Шкідливість надлишку білків у раціоні…</vt:lpstr>
      <vt:lpstr>Якщо в організмі є надлишок білків, то вони перетворюються на жири то вуглеводи. Частина клітинних білків і амінокислот, не використаних для синтезу білків, розщеплюються до кінцевих продуктів з виділенням енергії. У результаті цього процесу утворюються продукти розпаду: вода, вуглекислий газ, сечовина, амоніак тощо, які виводяться з організму із сечею, калом, потом та видихуваним повітрям.</vt:lpstr>
      <vt:lpstr>Висновок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Білки - це …</dc:title>
  <dc:creator>Windovs</dc:creator>
  <cp:lastModifiedBy>Admin</cp:lastModifiedBy>
  <cp:revision>29</cp:revision>
  <dcterms:created xsi:type="dcterms:W3CDTF">2011-10-17T16:13:18Z</dcterms:created>
  <dcterms:modified xsi:type="dcterms:W3CDTF">2012-04-28T06:09:27Z</dcterms:modified>
</cp:coreProperties>
</file>